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orbel"/>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Corbel-bold.fntdata"/><Relationship Id="rId10" Type="http://schemas.openxmlformats.org/officeDocument/2006/relationships/slide" Target="slides/slide5.xml"/><Relationship Id="rId21" Type="http://schemas.openxmlformats.org/officeDocument/2006/relationships/font" Target="fonts/Corbel-regular.fntdata"/><Relationship Id="rId13" Type="http://schemas.openxmlformats.org/officeDocument/2006/relationships/slide" Target="slides/slide8.xml"/><Relationship Id="rId24" Type="http://schemas.openxmlformats.org/officeDocument/2006/relationships/font" Target="fonts/Corbel-boldItalic.fntdata"/><Relationship Id="rId12" Type="http://schemas.openxmlformats.org/officeDocument/2006/relationships/slide" Target="slides/slide7.xml"/><Relationship Id="rId23" Type="http://schemas.openxmlformats.org/officeDocument/2006/relationships/font" Target="fonts/Corbel-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auto_examples/tree/plot_tree_regression.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nverpost.com/2022/05/10/colorado-snow-pack-melt-drought-fi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the research topic for our class project is Passive Microwave Retrieval of Snow density using SMAP satellite observations.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02e1aa9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02e1aa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this class project we will</a:t>
            </a:r>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d22359b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d22359b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which we will be using for this project will include SMAP satellite observations commonly known as brightness temperature and other ancillary information such as soil temperature, roughness coefficient and single scattering albedo. We will obtain the snow temperature from the ERA 5 reanalysis data and NDVI data from MODIS satellite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also use the physics based forward model called Two- stream emission model to incorporate physics of the problem in our planned machine learning approaches.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02e1aa9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02e1aa9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methods will include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Playing and organising the data which may include cleaning of the data such as filtering out unusable values, flattening into tables and also spatial resolution matching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initially</a:t>
            </a:r>
            <a:r>
              <a:rPr lang="en"/>
              <a:t> plan on trying simple modeling </a:t>
            </a:r>
            <a:r>
              <a:rPr lang="en"/>
              <a:t>methods like Decision Tree Regression and Ridge regression as have been implemented in a couple of related papers we have seen. Based on the results we obtain, we plan on improving by implementing more complex methods such as neural networks, KGML, and pre-trained networks.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Credit: </a:t>
            </a:r>
            <a:r>
              <a:rPr lang="en" u="sng">
                <a:solidFill>
                  <a:schemeClr val="hlink"/>
                </a:solidFill>
                <a:hlinkClick r:id="rId2"/>
              </a:rPr>
              <a:t>https://scikit-learn.org/stable/auto_examples/tree/plot_tree_regression.html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02e1aa9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702e1aa9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a:t>
            </a:r>
            <a:r>
              <a:rPr lang="en"/>
              <a:t>implemented</a:t>
            </a:r>
            <a:r>
              <a:rPr lang="en"/>
              <a:t> some models we plan on trying to evaluate them on the </a:t>
            </a:r>
            <a:r>
              <a:rPr lang="en"/>
              <a:t>basis</a:t>
            </a:r>
            <a:r>
              <a:rPr lang="en"/>
              <a:t> of performance, </a:t>
            </a:r>
            <a:r>
              <a:rPr lang="en"/>
              <a:t>primarily</a:t>
            </a:r>
            <a:r>
              <a:rPr lang="en"/>
              <a:t> </a:t>
            </a:r>
            <a:r>
              <a:rPr lang="en"/>
              <a:t>their</a:t>
            </a:r>
            <a:r>
              <a:rPr lang="en"/>
              <a:t> error rate in terms of MSE, RMSE, and RMSLE, and </a:t>
            </a:r>
            <a:r>
              <a:rPr lang="en"/>
              <a:t>their</a:t>
            </a:r>
            <a:r>
              <a:rPr lang="en"/>
              <a:t> accuracy in terms of R squared as the other papers have.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plan on </a:t>
            </a:r>
            <a:r>
              <a:rPr lang="en"/>
              <a:t>comparing</a:t>
            </a:r>
            <a:r>
              <a:rPr lang="en"/>
              <a:t> the implemented models to each </a:t>
            </a:r>
            <a:r>
              <a:rPr lang="en"/>
              <a:t>other</a:t>
            </a:r>
            <a:r>
              <a:rPr lang="en"/>
              <a:t>, and we plan on doing first on the basis of performance against the physical model and any ground truth data when </a:t>
            </a:r>
            <a:r>
              <a:rPr lang="en"/>
              <a:t>available</a:t>
            </a:r>
            <a:r>
              <a:rPr lang="en"/>
              <a:t>. We will then </a:t>
            </a:r>
            <a:r>
              <a:rPr lang="en"/>
              <a:t>compare</a:t>
            </a:r>
            <a:r>
              <a:rPr lang="en"/>
              <a:t> models on </a:t>
            </a:r>
            <a:r>
              <a:rPr lang="en"/>
              <a:t>the</a:t>
            </a:r>
            <a:r>
              <a:rPr lang="en"/>
              <a:t> basis of their </a:t>
            </a:r>
            <a:r>
              <a:rPr lang="en"/>
              <a:t>architecture</a:t>
            </a:r>
            <a:r>
              <a:rPr lang="en"/>
              <a:t> and training method.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02e1aa9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02e1aa9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the possible roadblocks we may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poor results can be conceptualized as significantly worse performance than the physical model. We would like to see comparable results between physical and ML models. Density and VOD should be comparable to actual </a:t>
            </a:r>
            <a:r>
              <a:rPr lang="en"/>
              <a:t>ground</a:t>
            </a:r>
            <a:r>
              <a:rPr lang="en"/>
              <a:t> truth in </a:t>
            </a:r>
            <a:r>
              <a:rPr lang="en"/>
              <a:t>both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Alternate </a:t>
            </a:r>
            <a:r>
              <a:rPr lang="en"/>
              <a:t>architectures</a:t>
            </a:r>
            <a:r>
              <a:rPr lang="en"/>
              <a:t> may need to be explored depending on the results we get. Additionally, KGML approaches can also be applied to increase </a:t>
            </a:r>
            <a:r>
              <a:rPr lang="en"/>
              <a:t>accuracy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we may also end up needing to find and include new datasets such as weather, reanalysis data, or raw inputs from MODIS as we work on this because the problem we are trying to solve on is a novel approach.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18bfd59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18bfd59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we end our presentation and are open to discussions and questions you may have.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6d22359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6d22359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d22359b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d22359b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first briefly introduce the SMAP satellite and then describe the motivation behind this topic.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SMAP satellite was launched by NASA in 2015, with a mission to observe soil moisture and vegetation in terms of the Vegetation Optical Depth </a:t>
            </a:r>
            <a:r>
              <a:rPr lang="en"/>
              <a:t>metric</a:t>
            </a:r>
            <a:r>
              <a:rPr lang="en"/>
              <a:t> across the globe. Since then this satellite has been playing a critical role in solving many major environmental problems such as helping weather </a:t>
            </a:r>
            <a:r>
              <a:rPr lang="en"/>
              <a:t>forecasters</a:t>
            </a:r>
            <a:r>
              <a:rPr lang="en"/>
              <a:t> predict flash floods, farmers grow more crops and communities better plan for drought.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passive satellite meaning it senses the </a:t>
            </a:r>
            <a:r>
              <a:rPr lang="en"/>
              <a:t>radiation</a:t>
            </a:r>
            <a:r>
              <a:rPr lang="en"/>
              <a:t> emitted by the earth unlike Active sensors which send and then </a:t>
            </a:r>
            <a:r>
              <a:rPr lang="en"/>
              <a:t>receive</a:t>
            </a:r>
            <a:r>
              <a:rPr lang="en"/>
              <a:t> the reflected emission signal back from the surface.</a:t>
            </a:r>
            <a:endParaRPr/>
          </a:p>
          <a:p>
            <a:pPr indent="0" lvl="0" marL="0" rtl="0" algn="l">
              <a:spcBef>
                <a:spcPts val="0"/>
              </a:spcBef>
              <a:spcAft>
                <a:spcPts val="0"/>
              </a:spcAft>
              <a:buNone/>
            </a:pPr>
            <a:r>
              <a:rPr lang="en"/>
              <a:t>This satellite operates at a microwave frequency of 1.4 GHz, also called L-band. The SMAP satellite operates at a </a:t>
            </a:r>
            <a:r>
              <a:rPr lang="en">
                <a:solidFill>
                  <a:schemeClr val="dk1"/>
                </a:solidFill>
              </a:rPr>
              <a:t>9Km * 9Km grid </a:t>
            </a:r>
            <a:r>
              <a:rPr lang="en"/>
              <a:t>resolution, and covers the </a:t>
            </a:r>
            <a:r>
              <a:rPr lang="en"/>
              <a:t>surface</a:t>
            </a:r>
            <a:r>
              <a:rPr lang="en"/>
              <a:t> of the earth every  2-3 days.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thought that L-band </a:t>
            </a:r>
            <a:r>
              <a:rPr lang="en"/>
              <a:t>satellite</a:t>
            </a:r>
            <a:r>
              <a:rPr lang="en"/>
              <a:t> data are </a:t>
            </a:r>
            <a:r>
              <a:rPr lang="en"/>
              <a:t>unaffected</a:t>
            </a:r>
            <a:r>
              <a:rPr lang="en"/>
              <a:t> by snow but recently it was discovered that snow does affect the emission signal and hence this opens a new possibility to use SMAP’s emission signal data to observe snow density and vod on frozen soils.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6d22359b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6d22359b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one might ask, why snow density is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Seasonal snow cover occupies an important position in the global surface energy balance, hydrological cycle, and climate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accounts for approximately 50% of the land area in winter in the Northern Hemisphere, as well as provides fresh water for one-sixth of the world’s population.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Snow density is an important variable of snowpack, which influences the thermal, mechanical, and optical properties of snow layers.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And hence knowing snow density can help us </a:t>
            </a:r>
            <a:r>
              <a:rPr lang="en">
                <a:solidFill>
                  <a:schemeClr val="dk1"/>
                </a:solidFill>
              </a:rPr>
              <a:t>in predicting natural disasters such as floods, avalanches, and snowstorms, establishing hydrological models, as well as water resources  management.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credit: </a:t>
            </a:r>
            <a:r>
              <a:rPr lang="en" u="sng">
                <a:solidFill>
                  <a:schemeClr val="hlink"/>
                </a:solidFill>
                <a:hlinkClick r:id="rId2"/>
              </a:rPr>
              <a:t>https://www.denverpost.com/2022/05/10/colorado-snow-pack-melt-drought-fire/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d22359b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d22359b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a:solidFill>
                  <a:schemeClr val="dk1"/>
                </a:solidFill>
              </a:rPr>
              <a:t>The importance of vegetation optical depth (VOD) has been well established in recent years.</a:t>
            </a:r>
            <a:endParaRPr>
              <a:solidFill>
                <a:schemeClr val="dk1"/>
              </a:solidFill>
            </a:endParaRPr>
          </a:p>
          <a:p>
            <a:pPr indent="0" lvl="0" marL="0" rtl="0" algn="l">
              <a:lnSpc>
                <a:spcPct val="170000"/>
              </a:lnSpc>
              <a:spcBef>
                <a:spcPts val="0"/>
              </a:spcBef>
              <a:spcAft>
                <a:spcPts val="0"/>
              </a:spcAft>
              <a:buClr>
                <a:schemeClr val="dk1"/>
              </a:buClr>
              <a:buSzPts val="1100"/>
              <a:buFont typeface="Arial"/>
              <a:buNone/>
            </a:pPr>
            <a:r>
              <a:rPr lang="en">
                <a:solidFill>
                  <a:schemeClr val="dk1"/>
                </a:solidFill>
              </a:rPr>
              <a:t>Imagine an alternative satellite vegetation index where cloud cover is not a problem (unlike in MODIS satellite data) one that you can always rely on, anywhere in the world. </a:t>
            </a:r>
            <a:endParaRPr>
              <a:solidFill>
                <a:schemeClr val="dk1"/>
              </a:solidFill>
            </a:endParaRPr>
          </a:p>
          <a:p>
            <a:pPr indent="0" lvl="0" marL="0" rtl="0" algn="l">
              <a:lnSpc>
                <a:spcPct val="170000"/>
              </a:lnSpc>
              <a:spcBef>
                <a:spcPts val="0"/>
              </a:spcBef>
              <a:spcAft>
                <a:spcPts val="0"/>
              </a:spcAft>
              <a:buClr>
                <a:schemeClr val="dk1"/>
              </a:buClr>
              <a:buSzPts val="1100"/>
              <a:buFont typeface="Arial"/>
              <a:buNone/>
            </a:pPr>
            <a:r>
              <a:rPr lang="en">
                <a:solidFill>
                  <a:schemeClr val="dk1"/>
                </a:solidFill>
              </a:rPr>
              <a:t>VOD is a microwave-based vegetation parameter that captures vegetation water content.</a:t>
            </a:r>
            <a:endParaRPr>
              <a:solidFill>
                <a:schemeClr val="dk1"/>
              </a:solidFill>
            </a:endParaRPr>
          </a:p>
          <a:p>
            <a:pPr indent="0" lvl="0" marL="0" rtl="0" algn="l">
              <a:lnSpc>
                <a:spcPct val="95000"/>
              </a:lnSpc>
              <a:spcBef>
                <a:spcPts val="0"/>
              </a:spcBef>
              <a:spcAft>
                <a:spcPts val="0"/>
              </a:spcAft>
              <a:buClr>
                <a:schemeClr val="dk1"/>
              </a:buClr>
              <a:buSzPts val="1100"/>
              <a:buFont typeface="Arial"/>
              <a:buNone/>
            </a:pPr>
            <a:r>
              <a:rPr lang="en">
                <a:solidFill>
                  <a:schemeClr val="dk1"/>
                </a:solidFill>
                <a:highlight>
                  <a:schemeClr val="lt1"/>
                </a:highlight>
              </a:rPr>
              <a:t>Compared to vegetation indices derived from reflectance acquired by sensors operating in the visible and the infra-red domains, VOD is not affected by the presence of clouds and less sensitive to the presence of water in the atmosphere. </a:t>
            </a:r>
            <a:endParaRPr>
              <a:solidFill>
                <a:schemeClr val="dk1"/>
              </a:solidFill>
              <a:highlight>
                <a:schemeClr val="lt1"/>
              </a:highlight>
            </a:endParaRPr>
          </a:p>
          <a:p>
            <a:pPr indent="0" lvl="0" marL="0" rtl="0" algn="l">
              <a:lnSpc>
                <a:spcPct val="95000"/>
              </a:lnSpc>
              <a:spcBef>
                <a:spcPts val="1200"/>
              </a:spcBef>
              <a:spcAft>
                <a:spcPts val="1200"/>
              </a:spcAft>
              <a:buClr>
                <a:schemeClr val="dk1"/>
              </a:buClr>
              <a:buSzPts val="1100"/>
              <a:buFont typeface="Arial"/>
              <a:buNone/>
            </a:pPr>
            <a:r>
              <a:rPr lang="en">
                <a:solidFill>
                  <a:schemeClr val="dk1"/>
                </a:solidFill>
                <a:highlight>
                  <a:schemeClr val="lt1"/>
                </a:highlight>
              </a:rPr>
              <a:t>VOD is retrieved from both passive and active microwave remote observations,</a:t>
            </a:r>
            <a:r>
              <a:rPr lang="en">
                <a:solidFill>
                  <a:schemeClr val="dk1"/>
                </a:solidFill>
                <a:highlight>
                  <a:schemeClr val="lt1"/>
                </a:highlight>
              </a:rPr>
              <a:t> and we have a long-term record of the vegetation dynamics over land surfaces since 1978.</a:t>
            </a:r>
            <a:r>
              <a:rPr lang="en">
                <a:solidFill>
                  <a:schemeClr val="dk1"/>
                </a:solidFill>
                <a:highlight>
                  <a:schemeClr val="lt1"/>
                </a:highlight>
              </a:rPr>
              <a:t> It has been shown in many studies that VOD offers complementary information to the commonly used vegetation indices derived from multi-spectral images such as NDVI and LAI, and It presents several advantages compared to these indices. </a:t>
            </a:r>
            <a:r>
              <a:rPr lang="en" sz="1200">
                <a:solidFill>
                  <a:schemeClr val="dk1"/>
                </a:solidFill>
              </a:rPr>
              <a:t>VOD </a:t>
            </a:r>
            <a:r>
              <a:rPr lang="en" sz="1200">
                <a:solidFill>
                  <a:schemeClr val="dk1"/>
                </a:solidFill>
              </a:rPr>
              <a:t>gives you key input for analysing crop growth, (invaluable for farmers and digital farming platforms), yield prediction (invaluable for commodity traders and humanitarian aid) and drought proxies.</a:t>
            </a:r>
            <a:endParaRPr sz="1035">
              <a:solidFill>
                <a:srgbClr val="4A8BFF"/>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d22359b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d22359b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Motivated by the these observations, we propose to address following three problems in this study:</a:t>
            </a:r>
            <a:endParaRPr>
              <a:solidFill>
                <a:schemeClr val="dk1"/>
              </a:solidFill>
            </a:endParaRPr>
          </a:p>
          <a:p>
            <a:pPr indent="0" lvl="0" marL="0" rtl="0" algn="l">
              <a:spcBef>
                <a:spcPts val="0"/>
              </a:spcBef>
              <a:spcAft>
                <a:spcPts val="0"/>
              </a:spcAft>
              <a:buNone/>
            </a:pPr>
            <a:r>
              <a:t/>
            </a:r>
            <a:endParaRPr/>
          </a:p>
          <a:p>
            <a:pPr indent="-317500" lvl="0" marL="457200" rtl="0" algn="l">
              <a:spcBef>
                <a:spcPts val="480"/>
              </a:spcBef>
              <a:spcAft>
                <a:spcPts val="0"/>
              </a:spcAft>
              <a:buClr>
                <a:schemeClr val="dk1"/>
              </a:buClr>
              <a:buSzPts val="1400"/>
              <a:buAutoNum type="arabicPeriod"/>
            </a:pPr>
            <a:r>
              <a:rPr lang="en" sz="1400">
                <a:solidFill>
                  <a:schemeClr val="dk1"/>
                </a:solidFill>
              </a:rPr>
              <a:t>SMAP satellite data currently includes freeze/thaw state, but does not monitor snow density. So It can increase the applicability of the satellite data.</a:t>
            </a:r>
            <a:endParaRPr sz="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d22359b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d22359b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in this study we hypothesize that: </a:t>
            </a:r>
            <a:r>
              <a:rPr lang="en">
                <a:solidFill>
                  <a:srgbClr val="595959"/>
                </a:solidFill>
              </a:rPr>
              <a:t>Snow Density can be sensed in L-band. The rationale is that the dry snow is a low-loss medium in L-band i.e </a:t>
            </a:r>
            <a:r>
              <a:rPr lang="en">
                <a:solidFill>
                  <a:srgbClr val="595959"/>
                </a:solidFill>
              </a:rPr>
              <a:t>snow does not emit or absorb signal from the underlying soil</a:t>
            </a:r>
            <a:r>
              <a:rPr lang="en">
                <a:solidFill>
                  <a:srgbClr val="595959"/>
                </a:solidFill>
              </a:rPr>
              <a:t>,</a:t>
            </a:r>
            <a:r>
              <a:rPr lang="en" sz="100">
                <a:solidFill>
                  <a:srgbClr val="595959"/>
                </a:solidFill>
                <a:highlight>
                  <a:srgbClr val="EEFF41"/>
                </a:highlight>
              </a:rPr>
              <a:t>   </a:t>
            </a:r>
            <a:r>
              <a:rPr lang="en" sz="1200">
                <a:solidFill>
                  <a:schemeClr val="dk1"/>
                </a:solidFill>
              </a:rPr>
              <a:t>but it still does affects the signal due to the phenomenon of refraction.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rgbClr val="595959"/>
                </a:solidFill>
              </a:rPr>
              <a:t>Hence the signal observed by the satellite will be sensitive to snow density.</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en">
                <a:solidFill>
                  <a:srgbClr val="595959"/>
                </a:solidFill>
              </a:rPr>
              <a:t>And this behaviour is simulated by the physics based model called 2 Stream Emission model.</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a:t>
            </a:r>
            <a:r>
              <a:rPr lang="en">
                <a:solidFill>
                  <a:srgbClr val="595959"/>
                </a:solidFill>
              </a:rPr>
              <a:t>Soil emits a signal received by the satellite. Snow refracts this signal, with higher density changing the angle more acutely. This changes how much signal can be received by the satellite, which will always receive signal at a fixed angle. </a:t>
            </a:r>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02e1aa9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702e1aa9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abstract representation of the forward model where we have input or driver features which affects the observation in presence of the static model parameters which are characteristic to a particular pixel and does not change with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input drivers, we have Snow Density, Vegetation optical depth (VOD), ground temperature and temperature of vegetation.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Static parameters include roughness coefficient of the ground and single scattering albedo of the vegetation.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get two observations from the model commonly known as brightness temperature at horizontal and vertical polarization after feeding the input parameters and static parameters into the forward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02e1aa9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02e1aa9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as we have described, we are interested in predicting snow density and vegetation optical depth using the satellite observations.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in this inverse modeling framework we are interested in Input parameters given the observations from the satellite and a priori information for all other parameters.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aim to solve this inverse problem framework using Deep Learning Techniques.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9" name="Shape 9"/>
        <p:cNvGrpSpPr/>
        <p:nvPr/>
      </p:nvGrpSpPr>
      <p:grpSpPr>
        <a:xfrm>
          <a:off x="0" y="0"/>
          <a:ext cx="0" cy="0"/>
          <a:chOff x="0" y="0"/>
          <a:chExt cx="0" cy="0"/>
        </a:xfrm>
      </p:grpSpPr>
      <p:sp>
        <p:nvSpPr>
          <p:cNvPr id="10" name="Google Shape;10;p2"/>
          <p:cNvSpPr txBox="1"/>
          <p:nvPr>
            <p:ph type="ctrTitle"/>
          </p:nvPr>
        </p:nvSpPr>
        <p:spPr>
          <a:xfrm>
            <a:off x="685800" y="590550"/>
            <a:ext cx="80010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solidFill>
                  <a:srgbClr val="7A0019"/>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 name="Google Shape;11;p2"/>
          <p:cNvSpPr txBox="1"/>
          <p:nvPr>
            <p:ph idx="1" type="body"/>
          </p:nvPr>
        </p:nvSpPr>
        <p:spPr>
          <a:xfrm>
            <a:off x="685800" y="2190750"/>
            <a:ext cx="8001000" cy="457200"/>
          </a:xfrm>
          <a:prstGeom prst="rect">
            <a:avLst/>
          </a:prstGeom>
          <a:noFill/>
          <a:ln>
            <a:noFill/>
          </a:ln>
        </p:spPr>
        <p:txBody>
          <a:bodyPr anchorCtr="0" anchor="t" bIns="34275" lIns="68575" spcFirstLastPara="1" rIns="68575" wrap="square" tIns="34275">
            <a:noAutofit/>
          </a:bodyPr>
          <a:lstStyle>
            <a:lvl1pPr indent="-228600" lvl="0" marL="457200" algn="l">
              <a:spcBef>
                <a:spcPts val="360"/>
              </a:spcBef>
              <a:spcAft>
                <a:spcPts val="0"/>
              </a:spcAft>
              <a:buSzPts val="1800"/>
              <a:buFont typeface="Arial"/>
              <a:buNone/>
              <a:defRPr sz="1800">
                <a:solidFill>
                  <a:srgbClr val="595959"/>
                </a:solidFill>
              </a:defRPr>
            </a:lvl1pPr>
            <a:lvl2pPr indent="-228600" lvl="1" marL="914400" algn="l">
              <a:spcBef>
                <a:spcPts val="360"/>
              </a:spcBef>
              <a:spcAft>
                <a:spcPts val="0"/>
              </a:spcAft>
              <a:buSzPts val="1800"/>
              <a:buFont typeface="Arial"/>
              <a:buNone/>
              <a:defRPr sz="1800">
                <a:solidFill>
                  <a:srgbClr val="FFFFFF"/>
                </a:solidFill>
              </a:defRPr>
            </a:lvl2pPr>
            <a:lvl3pPr indent="-228600" lvl="2" marL="1371600" algn="l">
              <a:spcBef>
                <a:spcPts val="360"/>
              </a:spcBef>
              <a:spcAft>
                <a:spcPts val="0"/>
              </a:spcAft>
              <a:buSzPts val="1800"/>
              <a:buFont typeface="Arial"/>
              <a:buNone/>
              <a:defRPr sz="1800">
                <a:solidFill>
                  <a:srgbClr val="FFFFFF"/>
                </a:solidFill>
              </a:defRPr>
            </a:lvl3pPr>
            <a:lvl4pPr indent="-228600" lvl="3" marL="1828800" algn="l">
              <a:spcBef>
                <a:spcPts val="360"/>
              </a:spcBef>
              <a:spcAft>
                <a:spcPts val="0"/>
              </a:spcAft>
              <a:buSzPts val="1800"/>
              <a:buFont typeface="Arial"/>
              <a:buNone/>
              <a:defRPr sz="1800">
                <a:solidFill>
                  <a:srgbClr val="FFFFFF"/>
                </a:solidFill>
              </a:defRPr>
            </a:lvl4pPr>
            <a:lvl5pPr indent="-228600" lvl="4" marL="2286000" algn="l">
              <a:spcBef>
                <a:spcPts val="360"/>
              </a:spcBef>
              <a:spcAft>
                <a:spcPts val="0"/>
              </a:spcAft>
              <a:buSzPts val="1800"/>
              <a:buFont typeface="Arial"/>
              <a:buNone/>
              <a:defRPr sz="18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 name="Google Shape;12;p2"/>
          <p:cNvSpPr txBox="1"/>
          <p:nvPr>
            <p:ph idx="2" type="body"/>
          </p:nvPr>
        </p:nvSpPr>
        <p:spPr>
          <a:xfrm>
            <a:off x="685800" y="2647950"/>
            <a:ext cx="8001000" cy="381000"/>
          </a:xfrm>
          <a:prstGeom prst="rect">
            <a:avLst/>
          </a:prstGeom>
          <a:noFill/>
          <a:ln>
            <a:noFill/>
          </a:ln>
        </p:spPr>
        <p:txBody>
          <a:bodyPr anchorCtr="0" anchor="t" bIns="34275" lIns="68575" spcFirstLastPara="1" rIns="68575" wrap="square" tIns="34275">
            <a:noAutofit/>
          </a:bodyPr>
          <a:lstStyle>
            <a:lvl1pPr indent="-228600" lvl="0" marL="457200" algn="l">
              <a:spcBef>
                <a:spcPts val="240"/>
              </a:spcBef>
              <a:spcAft>
                <a:spcPts val="0"/>
              </a:spcAft>
              <a:buSzPts val="1200"/>
              <a:buFont typeface="Arial"/>
              <a:buNone/>
              <a:defRPr sz="1200">
                <a:solidFill>
                  <a:srgbClr val="595959"/>
                </a:solidFill>
              </a:defRPr>
            </a:lvl1pPr>
            <a:lvl2pPr indent="-228600" lvl="1" marL="914400" algn="l">
              <a:spcBef>
                <a:spcPts val="240"/>
              </a:spcBef>
              <a:spcAft>
                <a:spcPts val="0"/>
              </a:spcAft>
              <a:buSzPts val="1200"/>
              <a:buFont typeface="Arial"/>
              <a:buNone/>
              <a:defRPr sz="1200">
                <a:solidFill>
                  <a:srgbClr val="FFFFFF"/>
                </a:solidFill>
              </a:defRPr>
            </a:lvl2pPr>
            <a:lvl3pPr indent="-228600" lvl="2" marL="1371600" algn="l">
              <a:spcBef>
                <a:spcPts val="240"/>
              </a:spcBef>
              <a:spcAft>
                <a:spcPts val="0"/>
              </a:spcAft>
              <a:buSzPts val="1200"/>
              <a:buFont typeface="Arial"/>
              <a:buNone/>
              <a:defRPr sz="1200">
                <a:solidFill>
                  <a:srgbClr val="FFFFFF"/>
                </a:solidFill>
              </a:defRPr>
            </a:lvl3pPr>
            <a:lvl4pPr indent="-228600" lvl="3" marL="1828800" algn="l">
              <a:spcBef>
                <a:spcPts val="240"/>
              </a:spcBef>
              <a:spcAft>
                <a:spcPts val="0"/>
              </a:spcAft>
              <a:buSzPts val="1200"/>
              <a:buFont typeface="Arial"/>
              <a:buNone/>
              <a:defRPr sz="1200">
                <a:solidFill>
                  <a:srgbClr val="FFFFFF"/>
                </a:solidFill>
              </a:defRPr>
            </a:lvl4pPr>
            <a:lvl5pPr indent="-228600" lvl="4" marL="2286000" algn="l">
              <a:spcBef>
                <a:spcPts val="240"/>
              </a:spcBef>
              <a:spcAft>
                <a:spcPts val="0"/>
              </a:spcAft>
              <a:buSzPts val="1200"/>
              <a:buFont typeface="Arial"/>
              <a:buNone/>
              <a:defRPr sz="12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descr="/Users/ranja/Documents/5-resources/ppt/2018 ppt-with R/new/working files/graphics_HD-title-maroon.png" id="13" name="Google Shape;13;p2"/>
          <p:cNvPicPr preferRelativeResize="0"/>
          <p:nvPr/>
        </p:nvPicPr>
        <p:blipFill rotWithShape="1">
          <a:blip r:embed="rId2">
            <a:alphaModFix/>
          </a:blip>
          <a:srcRect b="0" l="0" r="0" t="0"/>
          <a:stretch/>
        </p:blipFill>
        <p:spPr>
          <a:xfrm>
            <a:off x="0" y="3760470"/>
            <a:ext cx="9143996" cy="13830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1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11"/>
          <p:cNvSpPr txBox="1"/>
          <p:nvPr>
            <p:ph idx="1" type="body"/>
          </p:nvPr>
        </p:nvSpPr>
        <p:spPr>
          <a:xfrm rot="5400000">
            <a:off x="3086100" y="-1085850"/>
            <a:ext cx="2971800" cy="7772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12"/>
          <p:cNvSpPr txBox="1"/>
          <p:nvPr>
            <p:ph type="title"/>
          </p:nvPr>
        </p:nvSpPr>
        <p:spPr>
          <a:xfrm rot="5400000">
            <a:off x="5457900" y="1285800"/>
            <a:ext cx="4057500" cy="1943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12"/>
          <p:cNvSpPr txBox="1"/>
          <p:nvPr>
            <p:ph idx="1" type="body"/>
          </p:nvPr>
        </p:nvSpPr>
        <p:spPr>
          <a:xfrm rot="5400000">
            <a:off x="1495501" y="-581100"/>
            <a:ext cx="4057500" cy="56769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13"/>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 name="Google Shape;49;p13"/>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480"/>
              </a:spcBef>
              <a:spcAft>
                <a:spcPts val="0"/>
              </a:spcAft>
              <a:buSzPts val="2800"/>
              <a:buNone/>
              <a:defRPr sz="2800"/>
            </a:lvl1pPr>
            <a:lvl2pPr lvl="1" rtl="0" algn="ctr">
              <a:lnSpc>
                <a:spcPct val="100000"/>
              </a:lnSpc>
              <a:spcBef>
                <a:spcPts val="42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81000" lvl="0" marL="457200" rtl="0">
              <a:spcBef>
                <a:spcPts val="480"/>
              </a:spcBef>
              <a:spcAft>
                <a:spcPts val="0"/>
              </a:spcAft>
              <a:buSzPts val="2400"/>
              <a:buChar char="•"/>
              <a:defRPr/>
            </a:lvl1pPr>
            <a:lvl2pPr indent="-361950" lvl="1" marL="914400" rtl="0">
              <a:spcBef>
                <a:spcPts val="420"/>
              </a:spcBef>
              <a:spcAft>
                <a:spcPts val="0"/>
              </a:spcAft>
              <a:buSzPts val="2100"/>
              <a:buChar char="–"/>
              <a:defRPr/>
            </a:lvl2pPr>
            <a:lvl3pPr indent="-342900" lvl="2" marL="1371600" rtl="0">
              <a:spcBef>
                <a:spcPts val="360"/>
              </a:spcBef>
              <a:spcAft>
                <a:spcPts val="0"/>
              </a:spcAft>
              <a:buSzPts val="1800"/>
              <a:buChar char="•"/>
              <a:defRPr/>
            </a:lvl3pPr>
            <a:lvl4pPr indent="-323850" lvl="3" marL="1828800" rtl="0">
              <a:spcBef>
                <a:spcPts val="300"/>
              </a:spcBef>
              <a:spcAft>
                <a:spcPts val="0"/>
              </a:spcAft>
              <a:buSzPts val="1500"/>
              <a:buChar char="–"/>
              <a:defRPr/>
            </a:lvl4pPr>
            <a:lvl5pPr indent="-323850" lvl="4" marL="2286000" rtl="0">
              <a:spcBef>
                <a:spcPts val="300"/>
              </a:spcBef>
              <a:spcAft>
                <a:spcPts val="0"/>
              </a:spcAft>
              <a:buSzPts val="15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 name="Google Shape;16;p3"/>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3305179"/>
            <a:ext cx="7772400" cy="10215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400"/>
              <a:buNone/>
              <a:defRPr b="0" i="0" sz="3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Font typeface="Arial"/>
              <a:buNone/>
              <a:defRPr sz="15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2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228600" lvl="5" marL="2743200" algn="l">
              <a:spcBef>
                <a:spcPts val="220"/>
              </a:spcBef>
              <a:spcAft>
                <a:spcPts val="0"/>
              </a:spcAft>
              <a:buSzPts val="1100"/>
              <a:buFont typeface="Arial"/>
              <a:buNone/>
              <a:defRPr sz="1100"/>
            </a:lvl6pPr>
            <a:lvl7pPr indent="-228600" lvl="6" marL="3200400" algn="l">
              <a:spcBef>
                <a:spcPts val="220"/>
              </a:spcBef>
              <a:spcAft>
                <a:spcPts val="0"/>
              </a:spcAft>
              <a:buSzPts val="1100"/>
              <a:buFont typeface="Arial"/>
              <a:buNone/>
              <a:defRPr sz="1100"/>
            </a:lvl7pPr>
            <a:lvl8pPr indent="-228600" lvl="7" marL="3657600" algn="l">
              <a:spcBef>
                <a:spcPts val="220"/>
              </a:spcBef>
              <a:spcAft>
                <a:spcPts val="0"/>
              </a:spcAft>
              <a:buSzPts val="1100"/>
              <a:buFont typeface="Arial"/>
              <a:buNone/>
              <a:defRPr sz="1100"/>
            </a:lvl8pPr>
            <a:lvl9pPr indent="-228600" lvl="8" marL="4114800" algn="l">
              <a:spcBef>
                <a:spcPts val="220"/>
              </a:spcBef>
              <a:spcAft>
                <a:spcPts val="0"/>
              </a:spcAft>
              <a:buSzPts val="1100"/>
              <a:buFont typeface="Arial"/>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
          <p:cNvSpPr txBox="1"/>
          <p:nvPr>
            <p:ph idx="1" type="body"/>
          </p:nvPr>
        </p:nvSpPr>
        <p:spPr>
          <a:xfrm>
            <a:off x="6858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
        <p:nvSpPr>
          <p:cNvPr id="24" name="Google Shape;24;p6"/>
          <p:cNvSpPr txBox="1"/>
          <p:nvPr>
            <p:ph idx="2" type="body"/>
          </p:nvPr>
        </p:nvSpPr>
        <p:spPr>
          <a:xfrm>
            <a:off x="46482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 name="Shape 25"/>
        <p:cNvGrpSpPr/>
        <p:nvPr/>
      </p:nvGrpSpPr>
      <p:grpSpPr>
        <a:xfrm>
          <a:off x="0" y="0"/>
          <a:ext cx="0" cy="0"/>
          <a:chOff x="0" y="0"/>
          <a:chExt cx="0" cy="0"/>
        </a:xfrm>
      </p:grpSpPr>
      <p:sp>
        <p:nvSpPr>
          <p:cNvPr id="26" name="Google Shape;26;p7"/>
          <p:cNvSpPr txBox="1"/>
          <p:nvPr>
            <p:ph type="title"/>
          </p:nvPr>
        </p:nvSpPr>
        <p:spPr>
          <a:xfrm>
            <a:off x="457200" y="205979"/>
            <a:ext cx="82296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7"/>
          <p:cNvSpPr txBox="1"/>
          <p:nvPr>
            <p:ph idx="1" type="body"/>
          </p:nvPr>
        </p:nvSpPr>
        <p:spPr>
          <a:xfrm>
            <a:off x="457200" y="1151338"/>
            <a:ext cx="40401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28" name="Google Shape;28;p7"/>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
        <p:nvSpPr>
          <p:cNvPr id="29" name="Google Shape;29;p7"/>
          <p:cNvSpPr txBox="1"/>
          <p:nvPr>
            <p:ph idx="3" type="body"/>
          </p:nvPr>
        </p:nvSpPr>
        <p:spPr>
          <a:xfrm>
            <a:off x="4645027" y="1151338"/>
            <a:ext cx="40419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30" name="Google Shape;30;p7"/>
          <p:cNvSpPr txBox="1"/>
          <p:nvPr>
            <p:ph idx="4" type="body"/>
          </p:nvPr>
        </p:nvSpPr>
        <p:spPr>
          <a:xfrm>
            <a:off x="4645027" y="1631156"/>
            <a:ext cx="40419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9"/>
          <p:cNvSpPr txBox="1"/>
          <p:nvPr>
            <p:ph type="title"/>
          </p:nvPr>
        </p:nvSpPr>
        <p:spPr>
          <a:xfrm>
            <a:off x="457204" y="204790"/>
            <a:ext cx="3008400" cy="8715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9"/>
          <p:cNvSpPr txBox="1"/>
          <p:nvPr>
            <p:ph idx="1" type="body"/>
          </p:nvPr>
        </p:nvSpPr>
        <p:spPr>
          <a:xfrm>
            <a:off x="3575050" y="204792"/>
            <a:ext cx="5111700" cy="4389900"/>
          </a:xfrm>
          <a:prstGeom prst="rect">
            <a:avLst/>
          </a:prstGeom>
          <a:noFill/>
          <a:ln>
            <a:noFill/>
          </a:ln>
        </p:spPr>
        <p:txBody>
          <a:bodyPr anchorCtr="0" anchor="t" bIns="34275" lIns="68575" spcFirstLastPara="1" rIns="68575" wrap="square" tIns="34275">
            <a:noAutofit/>
          </a:bodyPr>
          <a:lstStyle>
            <a:lvl1pPr indent="-381000" lvl="0" marL="457200" algn="l">
              <a:spcBef>
                <a:spcPts val="480"/>
              </a:spcBef>
              <a:spcAft>
                <a:spcPts val="0"/>
              </a:spcAft>
              <a:buSzPts val="2400"/>
              <a:buFont typeface="Arial"/>
              <a:buChar char="•"/>
              <a:defRPr sz="2400"/>
            </a:lvl1pPr>
            <a:lvl2pPr indent="-361950" lvl="1" marL="914400" algn="l">
              <a:spcBef>
                <a:spcPts val="420"/>
              </a:spcBef>
              <a:spcAft>
                <a:spcPts val="0"/>
              </a:spcAft>
              <a:buSzPts val="2100"/>
              <a:buFont typeface="Arial"/>
              <a:buChar char="–"/>
              <a:defRPr sz="2100"/>
            </a:lvl2pPr>
            <a:lvl3pPr indent="-342900" lvl="2" marL="1371600" algn="l">
              <a:spcBef>
                <a:spcPts val="360"/>
              </a:spcBef>
              <a:spcAft>
                <a:spcPts val="0"/>
              </a:spcAft>
              <a:buSzPts val="1800"/>
              <a:buFont typeface="Arial"/>
              <a:buChar char="•"/>
              <a:defRPr sz="1800"/>
            </a:lvl3pPr>
            <a:lvl4pPr indent="-323850" lvl="3" marL="1828800" algn="l">
              <a:spcBef>
                <a:spcPts val="300"/>
              </a:spcBef>
              <a:spcAft>
                <a:spcPts val="0"/>
              </a:spcAft>
              <a:buSzPts val="1500"/>
              <a:buFont typeface="Arial"/>
              <a:buChar char="–"/>
              <a:defRPr sz="1500"/>
            </a:lvl4pPr>
            <a:lvl5pPr indent="-323850" lvl="4" marL="2286000" algn="l">
              <a:spcBef>
                <a:spcPts val="300"/>
              </a:spcBef>
              <a:spcAft>
                <a:spcPts val="0"/>
              </a:spcAft>
              <a:buSzPts val="1500"/>
              <a:buFont typeface="Arial"/>
              <a:buChar char="»"/>
              <a:defRPr sz="1500"/>
            </a:lvl5pPr>
            <a:lvl6pPr indent="-323850" lvl="5" marL="2743200" algn="l">
              <a:spcBef>
                <a:spcPts val="300"/>
              </a:spcBef>
              <a:spcAft>
                <a:spcPts val="0"/>
              </a:spcAft>
              <a:buSzPts val="1500"/>
              <a:buFont typeface="Arial"/>
              <a:buChar char="»"/>
              <a:defRPr sz="1500"/>
            </a:lvl6pPr>
            <a:lvl7pPr indent="-323850" lvl="6" marL="3200400" algn="l">
              <a:spcBef>
                <a:spcPts val="300"/>
              </a:spcBef>
              <a:spcAft>
                <a:spcPts val="0"/>
              </a:spcAft>
              <a:buSzPts val="1500"/>
              <a:buFont typeface="Arial"/>
              <a:buChar char="»"/>
              <a:defRPr sz="1500"/>
            </a:lvl7pPr>
            <a:lvl8pPr indent="-323850" lvl="7" marL="3657600" algn="l">
              <a:spcBef>
                <a:spcPts val="300"/>
              </a:spcBef>
              <a:spcAft>
                <a:spcPts val="0"/>
              </a:spcAft>
              <a:buSzPts val="1500"/>
              <a:buFont typeface="Arial"/>
              <a:buChar char="»"/>
              <a:defRPr sz="1500"/>
            </a:lvl8pPr>
            <a:lvl9pPr indent="-323850" lvl="8" marL="4114800" algn="l">
              <a:spcBef>
                <a:spcPts val="300"/>
              </a:spcBef>
              <a:spcAft>
                <a:spcPts val="0"/>
              </a:spcAft>
              <a:buSzPts val="1500"/>
              <a:buFont typeface="Arial"/>
              <a:buChar char="»"/>
              <a:defRPr sz="1500"/>
            </a:lvl9pPr>
          </a:lstStyle>
          <a:p/>
        </p:txBody>
      </p:sp>
      <p:sp>
        <p:nvSpPr>
          <p:cNvPr id="36" name="Google Shape;36;p9"/>
          <p:cNvSpPr txBox="1"/>
          <p:nvPr>
            <p:ph idx="2" type="body"/>
          </p:nvPr>
        </p:nvSpPr>
        <p:spPr>
          <a:xfrm>
            <a:off x="457204" y="1076328"/>
            <a:ext cx="3008400" cy="35184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10"/>
          <p:cNvSpPr txBox="1"/>
          <p:nvPr>
            <p:ph type="title"/>
          </p:nvPr>
        </p:nvSpPr>
        <p:spPr>
          <a:xfrm>
            <a:off x="1792288" y="3600453"/>
            <a:ext cx="54864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10"/>
          <p:cNvSpPr/>
          <p:nvPr>
            <p:ph idx="2" type="pic"/>
          </p:nvPr>
        </p:nvSpPr>
        <p:spPr>
          <a:xfrm>
            <a:off x="1792288" y="459581"/>
            <a:ext cx="5486400" cy="3086100"/>
          </a:xfrm>
          <a:prstGeom prst="rect">
            <a:avLst/>
          </a:prstGeom>
          <a:noFill/>
          <a:ln>
            <a:noFill/>
          </a:ln>
        </p:spPr>
      </p:sp>
      <p:sp>
        <p:nvSpPr>
          <p:cNvPr id="40" name="Google Shape;40;p10"/>
          <p:cNvSpPr txBox="1"/>
          <p:nvPr>
            <p:ph idx="1" type="body"/>
          </p:nvPr>
        </p:nvSpPr>
        <p:spPr>
          <a:xfrm>
            <a:off x="1792288" y="4025506"/>
            <a:ext cx="5486400" cy="6036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3300" u="none" cap="none" strike="noStrike">
                <a:solidFill>
                  <a:srgbClr val="7A0019"/>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2pPr>
            <a:lvl3pPr lvl="2"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3pPr>
            <a:lvl4pPr lvl="3"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4pPr>
            <a:lvl5pPr lvl="4"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5pPr>
            <a:lvl6pPr lvl="5"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9pPr>
          </a:lstStyle>
          <a:p/>
        </p:txBody>
      </p:sp>
      <p:sp>
        <p:nvSpPr>
          <p:cNvPr id="7" name="Google Shape;7;p1"/>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480"/>
              </a:spcBef>
              <a:spcAft>
                <a:spcPts val="0"/>
              </a:spcAft>
              <a:buClr>
                <a:srgbClr val="7A0019"/>
              </a:buClr>
              <a:buSzPts val="2400"/>
              <a:buFont typeface="Arial"/>
              <a:buChar char="•"/>
              <a:defRPr b="0" i="0" sz="2400" u="none" cap="none" strike="noStrike">
                <a:solidFill>
                  <a:srgbClr val="595959"/>
                </a:solidFill>
                <a:latin typeface="Arial"/>
                <a:ea typeface="Arial"/>
                <a:cs typeface="Arial"/>
                <a:sym typeface="Arial"/>
              </a:defRPr>
            </a:lvl1pPr>
            <a:lvl2pPr indent="-361950" lvl="1" marL="914400" marR="0" rtl="0" algn="l">
              <a:spcBef>
                <a:spcPts val="420"/>
              </a:spcBef>
              <a:spcAft>
                <a:spcPts val="0"/>
              </a:spcAft>
              <a:buClr>
                <a:srgbClr val="7A0019"/>
              </a:buClr>
              <a:buSzPts val="2100"/>
              <a:buFont typeface="Arial"/>
              <a:buChar char="–"/>
              <a:defRPr b="0" i="0" sz="2100" u="none" cap="none" strike="noStrike">
                <a:solidFill>
                  <a:srgbClr val="595959"/>
                </a:solidFill>
                <a:latin typeface="Arial"/>
                <a:ea typeface="Arial"/>
                <a:cs typeface="Arial"/>
                <a:sym typeface="Arial"/>
              </a:defRPr>
            </a:lvl2pPr>
            <a:lvl3pPr indent="-342900" lvl="2" marL="1371600" marR="0" rtl="0" algn="l">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3pPr>
            <a:lvl4pPr indent="-323850" lvl="3" marL="18288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4pPr>
            <a:lvl5pPr indent="-323850" lvl="4" marL="22860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5pPr>
            <a:lvl6pPr indent="-323850" lvl="5" marL="27432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Users/ranja/Documents/5-resources/ppt/2018 ppt-with R/new/working files/graphics_HD-M-maroon.png" id="8" name="Google Shape;8;p1"/>
          <p:cNvPicPr preferRelativeResize="0"/>
          <p:nvPr/>
        </p:nvPicPr>
        <p:blipFill rotWithShape="1">
          <a:blip r:embed="rId1">
            <a:alphaModFix/>
          </a:blip>
          <a:srcRect b="0" l="0" r="0" t="0"/>
          <a:stretch/>
        </p:blipFill>
        <p:spPr>
          <a:xfrm>
            <a:off x="0" y="4852035"/>
            <a:ext cx="9144001" cy="2914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www.simplilearn.com/tutorials/statistics-tutorial/mean-squared-err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www.mdpi.com/2072-4292/12/18/29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229275"/>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SzPts val="990"/>
              <a:buNone/>
            </a:pPr>
            <a:r>
              <a:rPr lang="en" sz="4280"/>
              <a:t>Passive Microwave Retrieval of Snow Density using SMAP Satellite observations </a:t>
            </a:r>
            <a:endParaRPr sz="4280"/>
          </a:p>
        </p:txBody>
      </p:sp>
      <p:sp>
        <p:nvSpPr>
          <p:cNvPr id="60" name="Google Shape;60;p15"/>
          <p:cNvSpPr txBox="1"/>
          <p:nvPr>
            <p:ph idx="1" type="subTitle"/>
          </p:nvPr>
        </p:nvSpPr>
        <p:spPr>
          <a:xfrm>
            <a:off x="58350" y="2357000"/>
            <a:ext cx="9027300" cy="7926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None/>
            </a:pPr>
            <a:r>
              <a:rPr lang="en" sz="2817"/>
              <a:t>By Group 4 - Silas Kati, </a:t>
            </a:r>
            <a:r>
              <a:rPr lang="en" sz="2817"/>
              <a:t>Divya Kumawat,</a:t>
            </a:r>
            <a:r>
              <a:rPr lang="en" sz="2817"/>
              <a:t> Destiny Ziebol</a:t>
            </a:r>
            <a:endParaRPr sz="2817"/>
          </a:p>
        </p:txBody>
      </p:sp>
      <p:pic>
        <p:nvPicPr>
          <p:cNvPr id="61" name="Google Shape;61;p15"/>
          <p:cNvPicPr preferRelativeResize="0"/>
          <p:nvPr/>
        </p:nvPicPr>
        <p:blipFill rotWithShape="1">
          <a:blip r:embed="rId3">
            <a:alphaModFix/>
          </a:blip>
          <a:srcRect b="14262" l="0" r="0" t="9343"/>
          <a:stretch/>
        </p:blipFill>
        <p:spPr>
          <a:xfrm>
            <a:off x="6781750" y="2867575"/>
            <a:ext cx="1773274" cy="1806152"/>
          </a:xfrm>
          <a:prstGeom prst="rect">
            <a:avLst/>
          </a:prstGeom>
          <a:noFill/>
          <a:ln>
            <a:noFill/>
          </a:ln>
        </p:spPr>
      </p:pic>
      <p:pic>
        <p:nvPicPr>
          <p:cNvPr id="62" name="Google Shape;62;p15"/>
          <p:cNvPicPr preferRelativeResize="0"/>
          <p:nvPr/>
        </p:nvPicPr>
        <p:blipFill>
          <a:blip r:embed="rId4">
            <a:alphaModFix/>
          </a:blip>
          <a:stretch>
            <a:fillRect/>
          </a:stretch>
        </p:blipFill>
        <p:spPr>
          <a:xfrm>
            <a:off x="589000" y="2867575"/>
            <a:ext cx="1773275" cy="1773275"/>
          </a:xfrm>
          <a:prstGeom prst="rect">
            <a:avLst/>
          </a:prstGeom>
          <a:noFill/>
          <a:ln>
            <a:noFill/>
          </a:ln>
        </p:spPr>
      </p:pic>
      <p:pic>
        <p:nvPicPr>
          <p:cNvPr id="63" name="Google Shape;63;p15"/>
          <p:cNvPicPr preferRelativeResize="0"/>
          <p:nvPr/>
        </p:nvPicPr>
        <p:blipFill>
          <a:blip r:embed="rId5">
            <a:alphaModFix/>
          </a:blip>
          <a:stretch>
            <a:fillRect/>
          </a:stretch>
        </p:blipFill>
        <p:spPr>
          <a:xfrm>
            <a:off x="3668937" y="2867575"/>
            <a:ext cx="1806150" cy="180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Project Proposal</a:t>
            </a:r>
            <a:endParaRPr/>
          </a:p>
        </p:txBody>
      </p:sp>
      <p:sp>
        <p:nvSpPr>
          <p:cNvPr id="155" name="Google Shape;155;p2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lnSpc>
                <a:spcPct val="100000"/>
              </a:lnSpc>
              <a:spcBef>
                <a:spcPts val="480"/>
              </a:spcBef>
              <a:spcAft>
                <a:spcPts val="0"/>
              </a:spcAft>
              <a:buNone/>
            </a:pPr>
            <a:r>
              <a:rPr lang="en" sz="2700">
                <a:solidFill>
                  <a:schemeClr val="dk1"/>
                </a:solidFill>
              </a:rPr>
              <a:t>We will: </a:t>
            </a:r>
            <a:endParaRPr sz="2700">
              <a:solidFill>
                <a:schemeClr val="dk1"/>
              </a:solidFill>
            </a:endParaRPr>
          </a:p>
          <a:p>
            <a:pPr indent="-368300" lvl="0" marL="457200" rtl="0" algn="l">
              <a:lnSpc>
                <a:spcPct val="100000"/>
              </a:lnSpc>
              <a:spcBef>
                <a:spcPts val="480"/>
              </a:spcBef>
              <a:spcAft>
                <a:spcPts val="0"/>
              </a:spcAft>
              <a:buClr>
                <a:schemeClr val="dk1"/>
              </a:buClr>
              <a:buSzPts val="2200"/>
              <a:buChar char="•"/>
            </a:pPr>
            <a:r>
              <a:rPr lang="en" sz="2200">
                <a:solidFill>
                  <a:schemeClr val="dk1"/>
                </a:solidFill>
              </a:rPr>
              <a:t>Attempt to solve the inverse problem of predicting snow density and VOD by using machine learning techniques.</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Analyze the importance of each input feature in the retrieval model.</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Expand</a:t>
            </a:r>
            <a:r>
              <a:rPr lang="en" sz="2200">
                <a:solidFill>
                  <a:schemeClr val="dk1"/>
                </a:solidFill>
              </a:rPr>
              <a:t> our model to include time series analysis by taking advantage of the annual snow density variation over years as well as the interannual variability of density.</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685800" y="228600"/>
            <a:ext cx="77724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a:t>
            </a:r>
            <a:endParaRPr/>
          </a:p>
        </p:txBody>
      </p:sp>
      <p:sp>
        <p:nvSpPr>
          <p:cNvPr id="161" name="Google Shape;161;p25"/>
          <p:cNvSpPr txBox="1"/>
          <p:nvPr>
            <p:ph idx="1" type="body"/>
          </p:nvPr>
        </p:nvSpPr>
        <p:spPr>
          <a:xfrm>
            <a:off x="685800" y="1314450"/>
            <a:ext cx="3810000" cy="29718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344805" lvl="0" marL="457200" rtl="0" algn="l">
              <a:lnSpc>
                <a:spcPct val="140000"/>
              </a:lnSpc>
              <a:spcBef>
                <a:spcPts val="420"/>
              </a:spcBef>
              <a:spcAft>
                <a:spcPts val="0"/>
              </a:spcAft>
              <a:buClr>
                <a:schemeClr val="dk1"/>
              </a:buClr>
              <a:buSzPts val="1830"/>
              <a:buAutoNum type="arabicPeriod"/>
            </a:pPr>
            <a:r>
              <a:rPr lang="en" sz="1829">
                <a:solidFill>
                  <a:schemeClr val="dk1"/>
                </a:solidFill>
              </a:rPr>
              <a:t>SMAP Satellite Data: </a:t>
            </a:r>
            <a:endParaRPr sz="1829">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Brightness Temperature (Horizontal Polarization)</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Brightness Temperature (Vertical Polarization)</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Soil Temperature</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Roughness Coefficient</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Single Scattering Albedo</a:t>
            </a:r>
            <a:endParaRPr sz="1375">
              <a:solidFill>
                <a:schemeClr val="dk1"/>
              </a:solidFill>
            </a:endParaRPr>
          </a:p>
          <a:p>
            <a:pPr indent="0" lvl="0" marL="0" rtl="0" algn="l">
              <a:lnSpc>
                <a:spcPct val="140000"/>
              </a:lnSpc>
              <a:spcBef>
                <a:spcPts val="420"/>
              </a:spcBef>
              <a:spcAft>
                <a:spcPts val="0"/>
              </a:spcAft>
              <a:buSzPts val="770"/>
              <a:buNone/>
            </a:pPr>
            <a:r>
              <a:t/>
            </a:r>
            <a:endParaRPr sz="1260"/>
          </a:p>
        </p:txBody>
      </p:sp>
      <p:sp>
        <p:nvSpPr>
          <p:cNvPr id="162" name="Google Shape;162;p25"/>
          <p:cNvSpPr txBox="1"/>
          <p:nvPr>
            <p:ph idx="2" type="body"/>
          </p:nvPr>
        </p:nvSpPr>
        <p:spPr>
          <a:xfrm>
            <a:off x="4648200" y="1314450"/>
            <a:ext cx="3810000" cy="2971800"/>
          </a:xfrm>
          <a:prstGeom prst="rect">
            <a:avLst/>
          </a:prstGeom>
        </p:spPr>
        <p:txBody>
          <a:bodyPr anchorCtr="0" anchor="t" bIns="34275" lIns="68575" spcFirstLastPara="1" rIns="68575" wrap="square" tIns="34275">
            <a:noAutofit/>
          </a:bodyPr>
          <a:lstStyle/>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Reanalysis Data (ERA5):</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Snow Temperature</a:t>
            </a:r>
            <a:endParaRPr sz="1340">
              <a:solidFill>
                <a:schemeClr val="dk1"/>
              </a:solidFill>
            </a:endParaRPr>
          </a:p>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MODIS Satellite:</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NDVI Data </a:t>
            </a:r>
            <a:endParaRPr sz="1340">
              <a:solidFill>
                <a:schemeClr val="dk1"/>
              </a:solidFill>
            </a:endParaRPr>
          </a:p>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Physics Based Model</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2-S EM model (Two- Stream Emission Model)</a:t>
            </a:r>
            <a:endParaRPr sz="1340">
              <a:solidFill>
                <a:schemeClr val="dk1"/>
              </a:solidFill>
            </a:endParaRPr>
          </a:p>
          <a:p>
            <a:pPr indent="0" lvl="0" marL="0" rtl="0" algn="l">
              <a:lnSpc>
                <a:spcPct val="140000"/>
              </a:lnSpc>
              <a:spcBef>
                <a:spcPts val="480"/>
              </a:spcBef>
              <a:spcAft>
                <a:spcPts val="0"/>
              </a:spcAft>
              <a:buClr>
                <a:schemeClr val="dk1"/>
              </a:buClr>
              <a:buSzPts val="770"/>
              <a:buFont typeface="Arial"/>
              <a:buNone/>
            </a:pPr>
            <a:r>
              <a:t/>
            </a:r>
            <a:endParaRPr sz="1260"/>
          </a:p>
          <a:p>
            <a:pPr indent="0" lvl="0" marL="0" rtl="0" algn="l">
              <a:spcBef>
                <a:spcPts val="42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Methods</a:t>
            </a:r>
            <a:endParaRPr/>
          </a:p>
        </p:txBody>
      </p:sp>
      <p:sp>
        <p:nvSpPr>
          <p:cNvPr id="168" name="Google Shape;168;p26"/>
          <p:cNvSpPr txBox="1"/>
          <p:nvPr>
            <p:ph idx="1" type="body"/>
          </p:nvPr>
        </p:nvSpPr>
        <p:spPr>
          <a:xfrm>
            <a:off x="266375" y="1311100"/>
            <a:ext cx="8021400" cy="3416400"/>
          </a:xfrm>
          <a:prstGeom prst="rect">
            <a:avLst/>
          </a:prstGeom>
        </p:spPr>
        <p:txBody>
          <a:bodyPr anchorCtr="0" anchor="t" bIns="34275" lIns="68575" spcFirstLastPara="1" rIns="68575" wrap="square" tIns="34275">
            <a:noAutofit/>
          </a:bodyPr>
          <a:lstStyle/>
          <a:p>
            <a:pPr indent="-355600" lvl="0" marL="457200" rtl="0" algn="l">
              <a:spcBef>
                <a:spcPts val="480"/>
              </a:spcBef>
              <a:spcAft>
                <a:spcPts val="0"/>
              </a:spcAft>
              <a:buClr>
                <a:schemeClr val="dk1"/>
              </a:buClr>
              <a:buSzPts val="2000"/>
              <a:buChar char="•"/>
            </a:pPr>
            <a:r>
              <a:rPr lang="en" sz="2000">
                <a:solidFill>
                  <a:schemeClr val="dk1"/>
                </a:solidFill>
              </a:rPr>
              <a:t>Dataset preprocessing</a:t>
            </a:r>
            <a:endParaRPr sz="20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Cleaning</a:t>
            </a:r>
            <a:endParaRPr sz="16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Spatial Resolution matching of our datasets</a:t>
            </a:r>
            <a:endParaRPr sz="1600">
              <a:solidFill>
                <a:schemeClr val="dk1"/>
              </a:solidFill>
            </a:endParaRPr>
          </a:p>
          <a:p>
            <a:pPr indent="-355600" lvl="0" marL="457200" rtl="0" algn="l">
              <a:spcBef>
                <a:spcPts val="480"/>
              </a:spcBef>
              <a:spcAft>
                <a:spcPts val="0"/>
              </a:spcAft>
              <a:buClr>
                <a:schemeClr val="dk1"/>
              </a:buClr>
              <a:buSzPts val="2000"/>
              <a:buChar char="•"/>
            </a:pPr>
            <a:r>
              <a:rPr lang="en" sz="2000">
                <a:solidFill>
                  <a:schemeClr val="dk1"/>
                </a:solidFill>
              </a:rPr>
              <a:t>Modeling Ideas</a:t>
            </a:r>
            <a:endParaRPr sz="20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Simple</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Decision Tree Regression</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Ridge Regression</a:t>
            </a:r>
            <a:endParaRPr sz="16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Complex</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Neural Network</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Neural Networks with Physical model incorporated</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Pre-trained Neural Network using physics based model simulations. </a:t>
            </a:r>
            <a:endParaRPr sz="1600">
              <a:solidFill>
                <a:schemeClr val="dk1"/>
              </a:solidFill>
            </a:endParaRPr>
          </a:p>
        </p:txBody>
      </p:sp>
      <p:pic>
        <p:nvPicPr>
          <p:cNvPr id="169" name="Google Shape;169;p26"/>
          <p:cNvPicPr preferRelativeResize="0"/>
          <p:nvPr/>
        </p:nvPicPr>
        <p:blipFill>
          <a:blip r:embed="rId3">
            <a:alphaModFix/>
          </a:blip>
          <a:stretch>
            <a:fillRect/>
          </a:stretch>
        </p:blipFill>
        <p:spPr>
          <a:xfrm>
            <a:off x="5024775" y="2363250"/>
            <a:ext cx="3602275" cy="1786175"/>
          </a:xfrm>
          <a:prstGeom prst="rect">
            <a:avLst/>
          </a:prstGeom>
          <a:noFill/>
          <a:ln>
            <a:noFill/>
          </a:ln>
        </p:spPr>
      </p:pic>
      <p:pic>
        <p:nvPicPr>
          <p:cNvPr id="170" name="Google Shape;170;p26"/>
          <p:cNvPicPr preferRelativeResize="0"/>
          <p:nvPr/>
        </p:nvPicPr>
        <p:blipFill>
          <a:blip r:embed="rId4">
            <a:alphaModFix/>
          </a:blip>
          <a:stretch>
            <a:fillRect/>
          </a:stretch>
        </p:blipFill>
        <p:spPr>
          <a:xfrm>
            <a:off x="5528300" y="295825"/>
            <a:ext cx="2595226" cy="194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Experimentation Analysis</a:t>
            </a:r>
            <a:endParaRPr/>
          </a:p>
        </p:txBody>
      </p:sp>
      <p:sp>
        <p:nvSpPr>
          <p:cNvPr id="176" name="Google Shape;176;p2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480"/>
              </a:spcBef>
              <a:spcAft>
                <a:spcPts val="0"/>
              </a:spcAft>
              <a:buClr>
                <a:schemeClr val="dk1"/>
              </a:buClr>
              <a:buSzPts val="2100"/>
              <a:buChar char="•"/>
            </a:pPr>
            <a:r>
              <a:rPr lang="en" sz="2100">
                <a:solidFill>
                  <a:schemeClr val="dk1"/>
                </a:solidFill>
              </a:rPr>
              <a:t>Performance</a:t>
            </a:r>
            <a:endParaRPr sz="21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Errors</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MSE, RMSE, RMSLE</a:t>
            </a:r>
            <a:endParaRPr sz="17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Accuracy</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R</a:t>
            </a:r>
            <a:r>
              <a:rPr baseline="30000" lang="en" sz="1700">
                <a:solidFill>
                  <a:schemeClr val="dk1"/>
                </a:solidFill>
              </a:rPr>
              <a:t>2</a:t>
            </a:r>
            <a:endParaRPr baseline="30000" sz="1700">
              <a:solidFill>
                <a:schemeClr val="dk1"/>
              </a:solidFill>
            </a:endParaRPr>
          </a:p>
          <a:p>
            <a:pPr indent="-361950" lvl="0" marL="457200" rtl="0" algn="l">
              <a:spcBef>
                <a:spcPts val="480"/>
              </a:spcBef>
              <a:spcAft>
                <a:spcPts val="0"/>
              </a:spcAft>
              <a:buClr>
                <a:schemeClr val="dk1"/>
              </a:buClr>
              <a:buSzPts val="2100"/>
              <a:buChar char="•"/>
            </a:pPr>
            <a:r>
              <a:rPr lang="en" sz="2100">
                <a:solidFill>
                  <a:schemeClr val="dk1"/>
                </a:solidFill>
              </a:rPr>
              <a:t>Comparison</a:t>
            </a:r>
            <a:endParaRPr sz="21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Performance </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compared to physical model, ground truth when available. </a:t>
            </a:r>
            <a:endParaRPr sz="17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Training process</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Which model architectures perform best, can we increase performance with physics guided models?</a:t>
            </a:r>
            <a:endParaRPr sz="1400">
              <a:solidFill>
                <a:schemeClr val="dk1"/>
              </a:solidFill>
            </a:endParaRPr>
          </a:p>
        </p:txBody>
      </p:sp>
      <p:pic>
        <p:nvPicPr>
          <p:cNvPr id="177" name="Google Shape;177;p27"/>
          <p:cNvPicPr preferRelativeResize="0"/>
          <p:nvPr/>
        </p:nvPicPr>
        <p:blipFill rotWithShape="1">
          <a:blip r:embed="rId3">
            <a:alphaModFix/>
          </a:blip>
          <a:srcRect b="3111" l="3032" r="3097" t="4552"/>
          <a:stretch/>
        </p:blipFill>
        <p:spPr>
          <a:xfrm>
            <a:off x="5728075" y="295825"/>
            <a:ext cx="2897550" cy="2855976"/>
          </a:xfrm>
          <a:prstGeom prst="rect">
            <a:avLst/>
          </a:prstGeom>
          <a:noFill/>
          <a:ln>
            <a:noFill/>
          </a:ln>
        </p:spPr>
      </p:pic>
      <p:sp>
        <p:nvSpPr>
          <p:cNvPr id="178" name="Google Shape;178;p27"/>
          <p:cNvSpPr txBox="1"/>
          <p:nvPr/>
        </p:nvSpPr>
        <p:spPr>
          <a:xfrm>
            <a:off x="5908325" y="3140175"/>
            <a:ext cx="2717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accent5"/>
                </a:solidFill>
                <a:hlinkClick r:id="rId4">
                  <a:extLst>
                    <a:ext uri="{A12FA001-AC4F-418D-AE19-62706E023703}">
                      <ahyp:hlinkClr val="tx"/>
                    </a:ext>
                  </a:extLst>
                </a:hlinkClick>
              </a:rPr>
              <a:t>https://www.simplilearn.com/tutorials/statistics-tutorial/mean-squared-error</a:t>
            </a:r>
            <a:endParaRPr sz="60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Possible Roadblocks and Challenges</a:t>
            </a:r>
            <a:endParaRPr/>
          </a:p>
        </p:txBody>
      </p:sp>
      <p:sp>
        <p:nvSpPr>
          <p:cNvPr id="184" name="Google Shape;184;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74650" lvl="0" marL="457200" rtl="0" algn="l">
              <a:spcBef>
                <a:spcPts val="480"/>
              </a:spcBef>
              <a:spcAft>
                <a:spcPts val="0"/>
              </a:spcAft>
              <a:buClr>
                <a:schemeClr val="dk1"/>
              </a:buClr>
              <a:buSzPts val="2300"/>
              <a:buChar char="•"/>
            </a:pPr>
            <a:r>
              <a:rPr lang="en" sz="2300">
                <a:solidFill>
                  <a:schemeClr val="dk1"/>
                </a:solidFill>
              </a:rPr>
              <a:t>Poor results</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Is there alternate pre-processing to try? </a:t>
            </a:r>
            <a:endParaRPr sz="1900">
              <a:solidFill>
                <a:schemeClr val="dk1"/>
              </a:solidFill>
            </a:endParaRPr>
          </a:p>
          <a:p>
            <a:pPr indent="-374650" lvl="0" marL="457200" rtl="0" algn="l">
              <a:spcBef>
                <a:spcPts val="480"/>
              </a:spcBef>
              <a:spcAft>
                <a:spcPts val="0"/>
              </a:spcAft>
              <a:buClr>
                <a:schemeClr val="dk1"/>
              </a:buClr>
              <a:buSzPts val="2300"/>
              <a:buChar char="•"/>
            </a:pPr>
            <a:r>
              <a:rPr lang="en" sz="2300">
                <a:solidFill>
                  <a:schemeClr val="dk1"/>
                </a:solidFill>
              </a:rPr>
              <a:t>Rethinking the choice of models</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RNN vs CNN vs DNN </a:t>
            </a:r>
            <a:endParaRPr sz="19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Pre-trained physics based model</a:t>
            </a:r>
            <a:endParaRPr sz="1900">
              <a:solidFill>
                <a:schemeClr val="dk1"/>
              </a:solidFill>
            </a:endParaRPr>
          </a:p>
          <a:p>
            <a:pPr indent="-374650" lvl="0" marL="457200" rtl="0" algn="l">
              <a:spcBef>
                <a:spcPts val="480"/>
              </a:spcBef>
              <a:spcAft>
                <a:spcPts val="0"/>
              </a:spcAft>
              <a:buClr>
                <a:schemeClr val="dk1"/>
              </a:buClr>
              <a:buSzPts val="2300"/>
              <a:buChar char="•"/>
            </a:pPr>
            <a:r>
              <a:rPr lang="en" sz="2300">
                <a:solidFill>
                  <a:schemeClr val="dk1"/>
                </a:solidFill>
              </a:rPr>
              <a:t>Potentially</a:t>
            </a:r>
            <a:r>
              <a:rPr lang="en" sz="2300">
                <a:solidFill>
                  <a:schemeClr val="dk1"/>
                </a:solidFill>
              </a:rPr>
              <a:t> look at more data </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We could include historical weather data, raw input bands from MODIS, etc. </a:t>
            </a:r>
            <a:endParaRPr sz="1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Thank you for watching! </a:t>
            </a:r>
            <a:endParaRPr/>
          </a:p>
        </p:txBody>
      </p:sp>
      <p:sp>
        <p:nvSpPr>
          <p:cNvPr id="190" name="Google Shape;190;p2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480"/>
              </a:spcBef>
              <a:spcAft>
                <a:spcPts val="0"/>
              </a:spcAft>
              <a:buNone/>
            </a:pPr>
            <a:r>
              <a:rPr lang="en">
                <a:solidFill>
                  <a:schemeClr val="dk1"/>
                </a:solidFill>
              </a:rPr>
              <a:t>Stay tuned for our next update, </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Group 4: Silas Kati, Divya Kumawat, Destiny Ziebol</a:t>
            </a:r>
            <a:endParaRPr>
              <a:solidFill>
                <a:schemeClr val="dk1"/>
              </a:solidFill>
            </a:endParaRPr>
          </a:p>
          <a:p>
            <a:pPr indent="0" lvl="0" marL="457200" rtl="0" algn="l">
              <a:spcBef>
                <a:spcPts val="48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Contents</a:t>
            </a:r>
            <a:endParaRPr/>
          </a:p>
        </p:txBody>
      </p:sp>
      <p:sp>
        <p:nvSpPr>
          <p:cNvPr id="69" name="Google Shape;69;p16"/>
          <p:cNvSpPr txBox="1"/>
          <p:nvPr>
            <p:ph idx="1" type="body"/>
          </p:nvPr>
        </p:nvSpPr>
        <p:spPr>
          <a:xfrm>
            <a:off x="311700" y="1152475"/>
            <a:ext cx="8520600" cy="3563400"/>
          </a:xfrm>
          <a:prstGeom prst="rect">
            <a:avLst/>
          </a:prstGeom>
        </p:spPr>
        <p:txBody>
          <a:bodyPr anchorCtr="0" anchor="t" bIns="34275" lIns="68575" spcFirstLastPara="1" rIns="68575" wrap="square" tIns="34275">
            <a:spAutoFit/>
          </a:bodyPr>
          <a:lstStyle/>
          <a:p>
            <a:pPr indent="-419100" lvl="0" marL="457200" rtl="0" algn="l">
              <a:spcBef>
                <a:spcPts val="480"/>
              </a:spcBef>
              <a:spcAft>
                <a:spcPts val="0"/>
              </a:spcAft>
              <a:buClr>
                <a:schemeClr val="dk1"/>
              </a:buClr>
              <a:buSzPts val="3000"/>
              <a:buAutoNum type="arabicPeriod"/>
            </a:pPr>
            <a:r>
              <a:rPr lang="en" sz="3000">
                <a:solidFill>
                  <a:schemeClr val="dk1"/>
                </a:solidFill>
              </a:rPr>
              <a:t>Introduction and Motivation</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Problem Statement</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Hypothesis and Project Aims</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Dataset</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Proposed Methods</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Evaluation plan</a:t>
            </a:r>
            <a:endParaRPr sz="3000">
              <a:solidFill>
                <a:schemeClr val="dk1"/>
              </a:solidFill>
            </a:endParaRPr>
          </a:p>
          <a:p>
            <a:pPr indent="0" lvl="0" marL="0" rtl="0" algn="l">
              <a:spcBef>
                <a:spcPts val="480"/>
              </a:spcBef>
              <a:spcAft>
                <a:spcPts val="0"/>
              </a:spcAft>
              <a:buNone/>
            </a:pPr>
            <a:r>
              <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Introduction and Motivation</a:t>
            </a:r>
            <a:endParaRPr/>
          </a:p>
        </p:txBody>
      </p:sp>
      <p:sp>
        <p:nvSpPr>
          <p:cNvPr id="75" name="Google Shape;75;p17"/>
          <p:cNvSpPr txBox="1"/>
          <p:nvPr>
            <p:ph idx="1" type="body"/>
          </p:nvPr>
        </p:nvSpPr>
        <p:spPr>
          <a:xfrm>
            <a:off x="311700" y="935725"/>
            <a:ext cx="5574600" cy="3633300"/>
          </a:xfrm>
          <a:prstGeom prst="rect">
            <a:avLst/>
          </a:prstGeom>
        </p:spPr>
        <p:txBody>
          <a:bodyPr anchorCtr="0" anchor="t" bIns="34275" lIns="68575" spcFirstLastPara="1" rIns="68575" wrap="square" tIns="34275">
            <a:noAutofit/>
          </a:bodyPr>
          <a:lstStyle/>
          <a:p>
            <a:pPr indent="0" lvl="0" marL="0" rtl="0" algn="l">
              <a:lnSpc>
                <a:spcPct val="100000"/>
              </a:lnSpc>
              <a:spcBef>
                <a:spcPts val="480"/>
              </a:spcBef>
              <a:spcAft>
                <a:spcPts val="0"/>
              </a:spcAft>
              <a:buClr>
                <a:schemeClr val="dk1"/>
              </a:buClr>
              <a:buSzPts val="1100"/>
              <a:buFont typeface="Arial"/>
              <a:buNone/>
            </a:pPr>
            <a:r>
              <a:rPr lang="en">
                <a:solidFill>
                  <a:schemeClr val="dk1"/>
                </a:solidFill>
              </a:rPr>
              <a:t>What is the SMAP Satellite?</a:t>
            </a:r>
            <a:endParaRPr>
              <a:solidFill>
                <a:schemeClr val="dk1"/>
              </a:solidFill>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The Soil Moisture Active Passive (SMAP) mission is an orbiting observatory that measures the soil moisture and vegetation optical depth (VOD) everywhere on Earth.</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The SMAP satellite was launched in 2015 by NASA. It operates at 1.4 Ghz (L-band microwave frequency) at a resolution of 9km*9km.</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This satellite helps solve </a:t>
            </a:r>
            <a:r>
              <a:rPr lang="en" sz="1250">
                <a:solidFill>
                  <a:schemeClr val="dk1"/>
                </a:solidFill>
                <a:highlight>
                  <a:schemeClr val="lt1"/>
                </a:highlight>
              </a:rPr>
              <a:t>major environmental problems such as weather forecasting, predicting floods and droughts, and crop yield forecasting.</a:t>
            </a:r>
            <a:endParaRPr sz="1250">
              <a:solidFill>
                <a:schemeClr val="dk1"/>
              </a:solidFill>
              <a:highlight>
                <a:schemeClr val="lt1"/>
              </a:highlight>
            </a:endParaRPr>
          </a:p>
          <a:p>
            <a:pPr indent="0" lvl="0" marL="0" rtl="0" algn="l">
              <a:spcBef>
                <a:spcPts val="480"/>
              </a:spcBef>
              <a:spcAft>
                <a:spcPts val="0"/>
              </a:spcAft>
              <a:buNone/>
            </a:pPr>
            <a:r>
              <a:rPr lang="en">
                <a:solidFill>
                  <a:schemeClr val="dk1"/>
                </a:solidFill>
                <a:highlight>
                  <a:schemeClr val="lt1"/>
                </a:highlight>
              </a:rPr>
              <a:t>Motivation</a:t>
            </a:r>
            <a:endParaRPr>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Recently, it has been discovered that the observed signal by this satellite is sensitive to snow density as well.</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This new discovery creates opportunity to develop a product of snow density observations across the world.</a:t>
            </a:r>
            <a:endParaRPr>
              <a:solidFill>
                <a:schemeClr val="dk1"/>
              </a:solidFill>
            </a:endParaRPr>
          </a:p>
        </p:txBody>
      </p:sp>
      <p:pic>
        <p:nvPicPr>
          <p:cNvPr id="76" name="Google Shape;76;p17"/>
          <p:cNvPicPr preferRelativeResize="0"/>
          <p:nvPr/>
        </p:nvPicPr>
        <p:blipFill>
          <a:blip r:embed="rId3">
            <a:alphaModFix/>
          </a:blip>
          <a:stretch>
            <a:fillRect/>
          </a:stretch>
        </p:blipFill>
        <p:spPr>
          <a:xfrm>
            <a:off x="6188400" y="33375"/>
            <a:ext cx="2955600" cy="511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 </a:t>
            </a:r>
            <a:endParaRPr/>
          </a:p>
        </p:txBody>
      </p:sp>
      <p:sp>
        <p:nvSpPr>
          <p:cNvPr id="82" name="Google Shape;82;p18"/>
          <p:cNvSpPr txBox="1"/>
          <p:nvPr>
            <p:ph idx="1" type="body"/>
          </p:nvPr>
        </p:nvSpPr>
        <p:spPr>
          <a:xfrm>
            <a:off x="311700" y="1083000"/>
            <a:ext cx="5711700" cy="3583500"/>
          </a:xfrm>
          <a:prstGeom prst="rect">
            <a:avLst/>
          </a:prstGeom>
        </p:spPr>
        <p:txBody>
          <a:bodyPr anchorCtr="0" anchor="t" bIns="34275" lIns="68575" spcFirstLastPara="1" rIns="68575" wrap="square" tIns="34275">
            <a:normAutofit/>
          </a:bodyPr>
          <a:lstStyle/>
          <a:p>
            <a:pPr indent="0" lvl="0" marL="0" rtl="0" algn="l">
              <a:spcBef>
                <a:spcPts val="480"/>
              </a:spcBef>
              <a:spcAft>
                <a:spcPts val="0"/>
              </a:spcAft>
              <a:buNone/>
            </a:pPr>
            <a:r>
              <a:rPr lang="en">
                <a:solidFill>
                  <a:schemeClr val="dk1"/>
                </a:solidFill>
              </a:rPr>
              <a:t>Why is Snow density important?</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Energy Cycles </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Fresh water access</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Climate </a:t>
            </a:r>
            <a:r>
              <a:rPr lang="en">
                <a:solidFill>
                  <a:schemeClr val="dk1"/>
                </a:solidFill>
              </a:rPr>
              <a:t>monitoring</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Natural</a:t>
            </a:r>
            <a:r>
              <a:rPr lang="en">
                <a:solidFill>
                  <a:schemeClr val="dk1"/>
                </a:solidFill>
              </a:rPr>
              <a:t> </a:t>
            </a:r>
            <a:r>
              <a:rPr lang="en">
                <a:solidFill>
                  <a:schemeClr val="dk1"/>
                </a:solidFill>
              </a:rPr>
              <a:t>Disaster</a:t>
            </a:r>
            <a:r>
              <a:rPr lang="en">
                <a:solidFill>
                  <a:schemeClr val="dk1"/>
                </a:solidFill>
              </a:rPr>
              <a:t> prediction such as floods and </a:t>
            </a:r>
            <a:r>
              <a:rPr lang="en">
                <a:solidFill>
                  <a:schemeClr val="dk1"/>
                </a:solidFill>
              </a:rPr>
              <a:t>avalanches. </a:t>
            </a:r>
            <a:endParaRPr>
              <a:solidFill>
                <a:schemeClr val="dk1"/>
              </a:solidFill>
            </a:endParaRPr>
          </a:p>
        </p:txBody>
      </p:sp>
      <p:pic>
        <p:nvPicPr>
          <p:cNvPr id="83" name="Google Shape;83;p18"/>
          <p:cNvPicPr preferRelativeResize="0"/>
          <p:nvPr/>
        </p:nvPicPr>
        <p:blipFill>
          <a:blip r:embed="rId3">
            <a:alphaModFix/>
          </a:blip>
          <a:stretch>
            <a:fillRect/>
          </a:stretch>
        </p:blipFill>
        <p:spPr>
          <a:xfrm>
            <a:off x="6023394" y="0"/>
            <a:ext cx="3120706"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a:t>
            </a:r>
            <a:endParaRPr/>
          </a:p>
        </p:txBody>
      </p:sp>
      <p:sp>
        <p:nvSpPr>
          <p:cNvPr id="89" name="Google Shape;89;p19"/>
          <p:cNvSpPr txBox="1"/>
          <p:nvPr>
            <p:ph idx="1" type="body"/>
          </p:nvPr>
        </p:nvSpPr>
        <p:spPr>
          <a:xfrm>
            <a:off x="311700" y="1731125"/>
            <a:ext cx="4260300" cy="3100500"/>
          </a:xfrm>
          <a:prstGeom prst="rect">
            <a:avLst/>
          </a:prstGeom>
        </p:spPr>
        <p:txBody>
          <a:bodyPr anchorCtr="0" anchor="t" bIns="34275" lIns="68575" spcFirstLastPara="1" rIns="68575" wrap="square" tIns="34275">
            <a:noAutofit/>
          </a:bodyPr>
          <a:lstStyle/>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rPr>
              <a:t>VOD is a m</a:t>
            </a:r>
            <a:r>
              <a:rPr lang="en" sz="1500">
                <a:solidFill>
                  <a:schemeClr val="dk1"/>
                </a:solidFill>
              </a:rPr>
              <a:t>icrowave based vegetation parameter that captures vegetation water content. It is calculated from the </a:t>
            </a:r>
            <a:r>
              <a:rPr lang="en" sz="1500">
                <a:solidFill>
                  <a:schemeClr val="dk1"/>
                </a:solidFill>
              </a:rPr>
              <a:t>scatter</a:t>
            </a:r>
            <a:r>
              <a:rPr lang="en" sz="1500">
                <a:solidFill>
                  <a:schemeClr val="dk1"/>
                </a:solidFill>
              </a:rPr>
              <a:t> of microwaves as they bounce off </a:t>
            </a:r>
            <a:r>
              <a:rPr lang="en" sz="1500">
                <a:solidFill>
                  <a:schemeClr val="dk1"/>
                </a:solidFill>
              </a:rPr>
              <a:t>vegetation</a:t>
            </a:r>
            <a:r>
              <a:rPr lang="en" sz="1500">
                <a:solidFill>
                  <a:schemeClr val="dk1"/>
                </a:solidFill>
              </a:rPr>
              <a:t> and return to the </a:t>
            </a:r>
            <a:r>
              <a:rPr lang="en" sz="1500">
                <a:solidFill>
                  <a:schemeClr val="dk1"/>
                </a:solidFill>
              </a:rPr>
              <a:t>satellite</a:t>
            </a:r>
            <a:r>
              <a:rPr lang="en" sz="1500">
                <a:solidFill>
                  <a:schemeClr val="dk1"/>
                </a:solidFill>
              </a:rPr>
              <a:t>. </a:t>
            </a:r>
            <a:endParaRPr sz="1500">
              <a:solidFill>
                <a:schemeClr val="dk1"/>
              </a:solidFill>
            </a:endParaRPr>
          </a:p>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highlight>
                  <a:schemeClr val="lt1"/>
                </a:highlight>
              </a:rPr>
              <a:t>VOD is robust - cloud cover has minimal impact. </a:t>
            </a:r>
            <a:endParaRPr sz="1500">
              <a:solidFill>
                <a:schemeClr val="dk1"/>
              </a:solidFill>
              <a:highlight>
                <a:schemeClr val="lt1"/>
              </a:highlight>
            </a:endParaRPr>
          </a:p>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highlight>
                  <a:schemeClr val="lt1"/>
                </a:highlight>
              </a:rPr>
              <a:t>VOD compliments existing measures - such as NDVI and LAI.</a:t>
            </a:r>
            <a:endParaRPr sz="1500">
              <a:solidFill>
                <a:schemeClr val="dk1"/>
              </a:solidFill>
              <a:highlight>
                <a:schemeClr val="lt1"/>
              </a:highlight>
            </a:endParaRPr>
          </a:p>
          <a:p>
            <a:pPr indent="-323850" lvl="0" marL="457200" rtl="0" algn="l">
              <a:lnSpc>
                <a:spcPct val="100000"/>
              </a:lnSpc>
              <a:spcBef>
                <a:spcPts val="800"/>
              </a:spcBef>
              <a:spcAft>
                <a:spcPts val="0"/>
              </a:spcAft>
              <a:buClr>
                <a:schemeClr val="dk1"/>
              </a:buClr>
              <a:buSzPts val="1500"/>
              <a:buAutoNum type="arabicPeriod"/>
            </a:pPr>
            <a:r>
              <a:rPr lang="en" sz="1500">
                <a:solidFill>
                  <a:schemeClr val="dk1"/>
                </a:solidFill>
              </a:rPr>
              <a:t>VOD is </a:t>
            </a:r>
            <a:r>
              <a:rPr lang="en" sz="1500">
                <a:solidFill>
                  <a:schemeClr val="dk1"/>
                </a:solidFill>
              </a:rPr>
              <a:t>useful</a:t>
            </a:r>
            <a:r>
              <a:rPr lang="en" sz="1500">
                <a:solidFill>
                  <a:schemeClr val="dk1"/>
                </a:solidFill>
              </a:rPr>
              <a:t> -  gives you key input for analysing crop growth. </a:t>
            </a:r>
            <a:endParaRPr sz="1420">
              <a:solidFill>
                <a:srgbClr val="666666"/>
              </a:solidFill>
              <a:highlight>
                <a:schemeClr val="lt1"/>
              </a:highlight>
              <a:latin typeface="Times New Roman"/>
              <a:ea typeface="Times New Roman"/>
              <a:cs typeface="Times New Roman"/>
              <a:sym typeface="Times New Roman"/>
            </a:endParaRPr>
          </a:p>
        </p:txBody>
      </p:sp>
      <p:pic>
        <p:nvPicPr>
          <p:cNvPr id="90" name="Google Shape;90;p19"/>
          <p:cNvPicPr preferRelativeResize="0"/>
          <p:nvPr/>
        </p:nvPicPr>
        <p:blipFill rotWithShape="1">
          <a:blip r:embed="rId3">
            <a:alphaModFix/>
          </a:blip>
          <a:srcRect b="0" l="1710" r="0" t="0"/>
          <a:stretch/>
        </p:blipFill>
        <p:spPr>
          <a:xfrm>
            <a:off x="4572000" y="1731125"/>
            <a:ext cx="4445325" cy="2682200"/>
          </a:xfrm>
          <a:prstGeom prst="rect">
            <a:avLst/>
          </a:prstGeom>
          <a:noFill/>
          <a:ln>
            <a:noFill/>
          </a:ln>
        </p:spPr>
      </p:pic>
      <p:sp>
        <p:nvSpPr>
          <p:cNvPr id="91" name="Google Shape;91;p19"/>
          <p:cNvSpPr txBox="1"/>
          <p:nvPr/>
        </p:nvSpPr>
        <p:spPr>
          <a:xfrm>
            <a:off x="311700" y="1086575"/>
            <a:ext cx="862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Why is VOD (Vegetation Optical Depth) important?</a:t>
            </a:r>
            <a:endParaRPr/>
          </a:p>
        </p:txBody>
      </p:sp>
      <p:sp>
        <p:nvSpPr>
          <p:cNvPr id="92" name="Google Shape;92;p19"/>
          <p:cNvSpPr txBox="1"/>
          <p:nvPr/>
        </p:nvSpPr>
        <p:spPr>
          <a:xfrm>
            <a:off x="4567075" y="4455550"/>
            <a:ext cx="444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Global Monitoring of the Vegetation Dynamics from the Vegetation Optical Depth (VOD): A Review. Frappart et al, 2020. </a:t>
            </a:r>
            <a:r>
              <a:rPr i="1" lang="en" sz="800"/>
              <a:t>Remote Sens. 12, 2915; </a:t>
            </a:r>
            <a:r>
              <a:rPr i="1" lang="en" sz="800" u="sng">
                <a:solidFill>
                  <a:schemeClr val="hlink"/>
                </a:solidFill>
                <a:hlinkClick r:id="rId4"/>
              </a:rPr>
              <a:t>doi:10.3390/rs12182915</a:t>
            </a:r>
            <a:endParaRPr i="1" sz="800"/>
          </a:p>
          <a:p>
            <a:pPr indent="0" lvl="0" marL="0" rtl="0" algn="l">
              <a:spcBef>
                <a:spcPts val="0"/>
              </a:spcBef>
              <a:spcAft>
                <a:spcPts val="0"/>
              </a:spcAft>
              <a:buNone/>
            </a:pPr>
            <a:r>
              <a:rPr i="1" lang="en"/>
              <a:t> </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98" name="Google Shape;98;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Clr>
                <a:schemeClr val="dk1"/>
              </a:buClr>
              <a:buSzPts val="2400"/>
              <a:buAutoNum type="arabicPeriod"/>
            </a:pPr>
            <a:r>
              <a:rPr lang="en">
                <a:solidFill>
                  <a:schemeClr val="dk1"/>
                </a:solidFill>
              </a:rPr>
              <a:t>Currently, </a:t>
            </a:r>
            <a:r>
              <a:rPr lang="en">
                <a:solidFill>
                  <a:schemeClr val="dk1"/>
                </a:solidFill>
              </a:rPr>
              <a:t>Ground observation data is used to </a:t>
            </a:r>
            <a:r>
              <a:rPr lang="en">
                <a:solidFill>
                  <a:schemeClr val="dk1"/>
                </a:solidFill>
              </a:rPr>
              <a:t>understand the spatiotemporal heterogeneity of snow density, but it is difficult to achieve large-scale monitoring due to the complex environment and limited number of the stations.</a:t>
            </a:r>
            <a:endParaRPr>
              <a:solidFill>
                <a:schemeClr val="dk1"/>
              </a:solidFill>
            </a:endParaRPr>
          </a:p>
          <a:p>
            <a:pPr indent="-381000" lvl="0" marL="457200" rtl="0" algn="l">
              <a:spcBef>
                <a:spcPts val="480"/>
              </a:spcBef>
              <a:spcAft>
                <a:spcPts val="0"/>
              </a:spcAft>
              <a:buClr>
                <a:schemeClr val="dk1"/>
              </a:buClr>
              <a:buSzPts val="2400"/>
              <a:buAutoNum type="arabicPeriod"/>
            </a:pPr>
            <a:r>
              <a:rPr lang="en">
                <a:solidFill>
                  <a:schemeClr val="dk1"/>
                </a:solidFill>
              </a:rPr>
              <a:t>There are no global observation products of snow density and vegetation optical depth (VOD)</a:t>
            </a:r>
            <a:r>
              <a:rPr lang="en">
                <a:solidFill>
                  <a:schemeClr val="dk1"/>
                </a:solidFill>
              </a:rPr>
              <a:t>.</a:t>
            </a:r>
            <a:endParaRPr>
              <a:solidFill>
                <a:schemeClr val="dk1"/>
              </a:solidFill>
            </a:endParaRPr>
          </a:p>
          <a:p>
            <a:pPr indent="-381000" lvl="0" marL="457200" rtl="0" algn="l">
              <a:spcBef>
                <a:spcPts val="480"/>
              </a:spcBef>
              <a:spcAft>
                <a:spcPts val="0"/>
              </a:spcAft>
              <a:buClr>
                <a:schemeClr val="dk1"/>
              </a:buClr>
              <a:buSzPts val="2400"/>
              <a:buAutoNum type="arabicPeriod"/>
            </a:pPr>
            <a:r>
              <a:rPr lang="en">
                <a:solidFill>
                  <a:schemeClr val="dk1"/>
                </a:solidFill>
              </a:rPr>
              <a:t>SMAP satellite data currently includes freeze/thaw state, but does not monitor snow density.</a:t>
            </a:r>
            <a:endParaRPr>
              <a:solidFill>
                <a:schemeClr val="dk1"/>
              </a:solidFill>
            </a:endParaRPr>
          </a:p>
          <a:p>
            <a:pPr indent="0" lvl="0" marL="457200" rtl="0" algn="l">
              <a:spcBef>
                <a:spcPts val="48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Hypothesis</a:t>
            </a:r>
            <a:endParaRPr/>
          </a:p>
        </p:txBody>
      </p:sp>
      <p:sp>
        <p:nvSpPr>
          <p:cNvPr id="104" name="Google Shape;104;p21"/>
          <p:cNvSpPr txBox="1"/>
          <p:nvPr>
            <p:ph idx="1" type="body"/>
          </p:nvPr>
        </p:nvSpPr>
        <p:spPr>
          <a:xfrm>
            <a:off x="311700" y="1152475"/>
            <a:ext cx="4905000" cy="34164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480"/>
              </a:spcBef>
              <a:spcAft>
                <a:spcPts val="0"/>
              </a:spcAft>
              <a:buNone/>
            </a:pPr>
            <a:r>
              <a:rPr lang="en">
                <a:solidFill>
                  <a:schemeClr val="dk1"/>
                </a:solidFill>
              </a:rPr>
              <a:t>We hypothesize that Snow Density can be sensed in the L-band. The rationale is that dry snow is a low-loss medium in L-band, which will </a:t>
            </a:r>
            <a:r>
              <a:rPr lang="en">
                <a:solidFill>
                  <a:schemeClr val="dk1"/>
                </a:solidFill>
              </a:rPr>
              <a:t>affect</a:t>
            </a:r>
            <a:r>
              <a:rPr lang="en">
                <a:solidFill>
                  <a:schemeClr val="dk1"/>
                </a:solidFill>
              </a:rPr>
              <a:t> how much signal is </a:t>
            </a:r>
            <a:r>
              <a:rPr lang="en">
                <a:solidFill>
                  <a:schemeClr val="dk1"/>
                </a:solidFill>
              </a:rPr>
              <a:t>received</a:t>
            </a:r>
            <a:r>
              <a:rPr lang="en">
                <a:solidFill>
                  <a:schemeClr val="dk1"/>
                </a:solidFill>
              </a:rPr>
              <a:t> by the </a:t>
            </a:r>
            <a:r>
              <a:rPr lang="en">
                <a:solidFill>
                  <a:schemeClr val="dk1"/>
                </a:solidFill>
              </a:rPr>
              <a:t>satellite</a:t>
            </a:r>
            <a:r>
              <a:rPr lang="en">
                <a:solidFill>
                  <a:schemeClr val="dk1"/>
                </a:solidFill>
              </a:rPr>
              <a:t> from underlying soil. </a:t>
            </a:r>
            <a:endParaRPr>
              <a:solidFill>
                <a:schemeClr val="dk1"/>
              </a:solidFill>
              <a:highlight>
                <a:schemeClr val="accent6"/>
              </a:highlight>
            </a:endParaRPr>
          </a:p>
          <a:p>
            <a:pPr indent="0" lvl="0" marL="0" rtl="0" algn="l">
              <a:spcBef>
                <a:spcPts val="480"/>
              </a:spcBef>
              <a:spcAft>
                <a:spcPts val="0"/>
              </a:spcAft>
              <a:buNone/>
            </a:pPr>
            <a:r>
              <a:t/>
            </a:r>
            <a:endParaRPr/>
          </a:p>
        </p:txBody>
      </p:sp>
      <p:pic>
        <p:nvPicPr>
          <p:cNvPr id="105" name="Google Shape;105;p21"/>
          <p:cNvPicPr preferRelativeResize="0"/>
          <p:nvPr/>
        </p:nvPicPr>
        <p:blipFill>
          <a:blip r:embed="rId3">
            <a:alphaModFix/>
          </a:blip>
          <a:stretch>
            <a:fillRect/>
          </a:stretch>
        </p:blipFill>
        <p:spPr>
          <a:xfrm>
            <a:off x="5216700" y="2065875"/>
            <a:ext cx="3927150" cy="2367748"/>
          </a:xfrm>
          <a:prstGeom prst="rect">
            <a:avLst/>
          </a:prstGeom>
          <a:noFill/>
          <a:ln>
            <a:noFill/>
          </a:ln>
        </p:spPr>
      </p:pic>
      <p:sp>
        <p:nvSpPr>
          <p:cNvPr id="106" name="Google Shape;106;p21"/>
          <p:cNvSpPr txBox="1"/>
          <p:nvPr/>
        </p:nvSpPr>
        <p:spPr>
          <a:xfrm>
            <a:off x="5766100" y="4433625"/>
            <a:ext cx="26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2-S EM Physics Based Model</a:t>
            </a:r>
            <a:endParaRPr/>
          </a:p>
        </p:txBody>
      </p:sp>
      <p:pic>
        <p:nvPicPr>
          <p:cNvPr id="107" name="Google Shape;107;p21"/>
          <p:cNvPicPr preferRelativeResize="0"/>
          <p:nvPr/>
        </p:nvPicPr>
        <p:blipFill rotWithShape="1">
          <a:blip r:embed="rId4">
            <a:alphaModFix/>
          </a:blip>
          <a:srcRect b="28336" l="38283" r="38292" t="24919"/>
          <a:stretch/>
        </p:blipFill>
        <p:spPr>
          <a:xfrm>
            <a:off x="6372112" y="206500"/>
            <a:ext cx="1541325" cy="1287199"/>
          </a:xfrm>
          <a:prstGeom prst="rect">
            <a:avLst/>
          </a:prstGeom>
          <a:noFill/>
          <a:ln>
            <a:noFill/>
          </a:ln>
        </p:spPr>
      </p:pic>
      <p:grpSp>
        <p:nvGrpSpPr>
          <p:cNvPr id="108" name="Google Shape;108;p21"/>
          <p:cNvGrpSpPr/>
          <p:nvPr/>
        </p:nvGrpSpPr>
        <p:grpSpPr>
          <a:xfrm>
            <a:off x="6222463" y="45841"/>
            <a:ext cx="1589013" cy="2020024"/>
            <a:chOff x="529600" y="1189525"/>
            <a:chExt cx="2625600" cy="2611200"/>
          </a:xfrm>
        </p:grpSpPr>
        <p:sp>
          <p:nvSpPr>
            <p:cNvPr id="109" name="Google Shape;109;p21"/>
            <p:cNvSpPr/>
            <p:nvPr/>
          </p:nvSpPr>
          <p:spPr>
            <a:xfrm rot="7777278">
              <a:off x="1589258" y="2410573"/>
              <a:ext cx="644964" cy="667741"/>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7777696">
              <a:off x="1322241" y="2094855"/>
              <a:ext cx="1117114" cy="1168239"/>
            </a:xfrm>
            <a:prstGeom prst="arc">
              <a:avLst>
                <a:gd fmla="val 16200000" name="adj1"/>
                <a:gd fmla="val 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rot="7777947">
              <a:off x="939851" y="1538032"/>
              <a:ext cx="1805098" cy="1914186"/>
            </a:xfrm>
            <a:prstGeom prst="arc">
              <a:avLst>
                <a:gd fmla="val 16200000" name="adj1"/>
                <a:gd fmla="val 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p:nvPr/>
        </p:nvSpPr>
        <p:spPr>
          <a:xfrm>
            <a:off x="6235125" y="1502450"/>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209200" y="3342993"/>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368250" y="1513545"/>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nvSpPr>
        <p:spPr>
          <a:xfrm>
            <a:off x="311700" y="256125"/>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120" name="Google Shape;120;p22"/>
          <p:cNvSpPr/>
          <p:nvPr/>
        </p:nvSpPr>
        <p:spPr>
          <a:xfrm>
            <a:off x="3563750" y="1669513"/>
            <a:ext cx="1988100" cy="1083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nvSpPr>
        <p:spPr>
          <a:xfrm>
            <a:off x="3794338" y="1746757"/>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22" name="Google Shape;122;p22"/>
          <p:cNvSpPr txBox="1"/>
          <p:nvPr/>
        </p:nvSpPr>
        <p:spPr>
          <a:xfrm>
            <a:off x="311700" y="15024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lang="en"/>
              <a:t>(i) Snow Density</a:t>
            </a:r>
            <a:endParaRPr/>
          </a:p>
          <a:p>
            <a:pPr indent="0" lvl="0" marL="0" rtl="0" algn="l">
              <a:spcBef>
                <a:spcPts val="0"/>
              </a:spcBef>
              <a:spcAft>
                <a:spcPts val="0"/>
              </a:spcAft>
              <a:buNone/>
            </a:pPr>
            <a:r>
              <a:rPr lang="en"/>
              <a:t>(ii) Vegetation Optical Depth</a:t>
            </a:r>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p>
        </p:txBody>
      </p:sp>
      <p:sp>
        <p:nvSpPr>
          <p:cNvPr id="123" name="Google Shape;123;p22"/>
          <p:cNvSpPr txBox="1"/>
          <p:nvPr/>
        </p:nvSpPr>
        <p:spPr>
          <a:xfrm>
            <a:off x="3291675" y="3342993"/>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 (s):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(ii) Roughness Coefficient</a:t>
            </a:r>
            <a:endParaRPr/>
          </a:p>
          <a:p>
            <a:pPr indent="0" lvl="0" marL="0" rtl="0" algn="l">
              <a:spcBef>
                <a:spcPts val="0"/>
              </a:spcBef>
              <a:spcAft>
                <a:spcPts val="0"/>
              </a:spcAft>
              <a:buNone/>
            </a:pPr>
            <a:r>
              <a:rPr lang="en"/>
              <a:t>(iii) Single scattering albedo</a:t>
            </a:r>
            <a:endParaRPr/>
          </a:p>
          <a:p>
            <a:pPr indent="0" lvl="0" marL="0" rtl="0" algn="l">
              <a:spcBef>
                <a:spcPts val="0"/>
              </a:spcBef>
              <a:spcAft>
                <a:spcPts val="0"/>
              </a:spcAft>
              <a:buNone/>
            </a:pPr>
            <a:r>
              <a:t/>
            </a:r>
            <a:endParaRPr/>
          </a:p>
        </p:txBody>
      </p:sp>
      <p:sp>
        <p:nvSpPr>
          <p:cNvPr id="124" name="Google Shape;124;p22"/>
          <p:cNvSpPr txBox="1"/>
          <p:nvPr/>
        </p:nvSpPr>
        <p:spPr>
          <a:xfrm>
            <a:off x="6259900" y="15024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p>
        </p:txBody>
      </p:sp>
      <p:sp>
        <p:nvSpPr>
          <p:cNvPr id="125" name="Google Shape;125;p22"/>
          <p:cNvSpPr/>
          <p:nvPr/>
        </p:nvSpPr>
        <p:spPr>
          <a:xfrm>
            <a:off x="3048475" y="2034071"/>
            <a:ext cx="474000" cy="332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4354125" y="2820724"/>
            <a:ext cx="346800" cy="4548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5668875" y="2034071"/>
            <a:ext cx="474000" cy="332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nvSpPr>
        <p:spPr>
          <a:xfrm>
            <a:off x="3910150" y="2142329"/>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t>x</a:t>
            </a:r>
            <a:r>
              <a:rPr b="1" baseline="-25000" lang="en"/>
              <a:t>t</a:t>
            </a:r>
            <a:r>
              <a:rPr baseline="-25000" lang="en"/>
              <a:t> </a:t>
            </a:r>
            <a:r>
              <a:rPr b="1" lang="en">
                <a:solidFill>
                  <a:schemeClr val="dk1"/>
                </a:solidFill>
              </a:rPr>
              <a:t>, </a:t>
            </a:r>
            <a:r>
              <a:rPr lang="en"/>
              <a:t>s)</a:t>
            </a:r>
            <a:endParaRPr/>
          </a:p>
        </p:txBody>
      </p:sp>
      <p:sp>
        <p:nvSpPr>
          <p:cNvPr id="129" name="Google Shape;129;p22"/>
          <p:cNvSpPr txBox="1"/>
          <p:nvPr/>
        </p:nvSpPr>
        <p:spPr>
          <a:xfrm>
            <a:off x="444000" y="971075"/>
            <a:ext cx="82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Forward Modeling:</a:t>
            </a:r>
            <a:r>
              <a:rPr lang="en"/>
              <a:t> </a:t>
            </a:r>
            <a:r>
              <a:rPr lang="en">
                <a:solidFill>
                  <a:srgbClr val="000000"/>
                </a:solidFill>
              </a:rPr>
              <a:t>Given input driver  and system characteristic , learn to predict output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p:nvPr/>
        </p:nvSpPr>
        <p:spPr>
          <a:xfrm>
            <a:off x="6257625" y="1538950"/>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3231700" y="3372612"/>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390750" y="1550004"/>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334200" y="251850"/>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138" name="Google Shape;138;p23"/>
          <p:cNvSpPr/>
          <p:nvPr/>
        </p:nvSpPr>
        <p:spPr>
          <a:xfrm>
            <a:off x="3586250" y="1705388"/>
            <a:ext cx="1988100" cy="107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nvSpPr>
        <p:spPr>
          <a:xfrm>
            <a:off x="3816838" y="1782343"/>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40" name="Google Shape;140;p23"/>
          <p:cNvSpPr txBox="1"/>
          <p:nvPr/>
        </p:nvSpPr>
        <p:spPr>
          <a:xfrm>
            <a:off x="3342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b="1" lang="en">
                <a:solidFill>
                  <a:srgbClr val="FF0000"/>
                </a:solidFill>
              </a:rPr>
              <a:t>(i) Snow Density</a:t>
            </a:r>
            <a:endParaRPr b="1">
              <a:solidFill>
                <a:srgbClr val="FF0000"/>
              </a:solidFill>
            </a:endParaRPr>
          </a:p>
          <a:p>
            <a:pPr indent="0" lvl="0" marL="0" rtl="0" algn="l">
              <a:spcBef>
                <a:spcPts val="0"/>
              </a:spcBef>
              <a:spcAft>
                <a:spcPts val="0"/>
              </a:spcAft>
              <a:buNone/>
            </a:pPr>
            <a:r>
              <a:rPr b="1" lang="en">
                <a:solidFill>
                  <a:srgbClr val="FF0000"/>
                </a:solidFill>
              </a:rPr>
              <a:t>(ii) Vegetation Optical Depth</a:t>
            </a:r>
            <a:endParaRPr b="1">
              <a:solidFill>
                <a:srgbClr val="FF0000"/>
              </a:solidFill>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p>
        </p:txBody>
      </p:sp>
      <p:sp>
        <p:nvSpPr>
          <p:cNvPr id="141" name="Google Shape;141;p23"/>
          <p:cNvSpPr txBox="1"/>
          <p:nvPr/>
        </p:nvSpPr>
        <p:spPr>
          <a:xfrm>
            <a:off x="3338950" y="3372812"/>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 (</a:t>
            </a:r>
            <a:r>
              <a:rPr b="1" lang="en">
                <a:solidFill>
                  <a:schemeClr val="dk1"/>
                </a:solidFill>
              </a:rPr>
              <a:t>s</a:t>
            </a:r>
            <a:r>
              <a:rPr b="1" lang="en"/>
              <a: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 Roughness Coefficient</a:t>
            </a:r>
            <a:endParaRPr/>
          </a:p>
          <a:p>
            <a:pPr indent="0" lvl="0" marL="0" rtl="0" algn="l">
              <a:spcBef>
                <a:spcPts val="0"/>
              </a:spcBef>
              <a:spcAft>
                <a:spcPts val="0"/>
              </a:spcAft>
              <a:buNone/>
            </a:pPr>
            <a:r>
              <a:rPr lang="en"/>
              <a:t>(ii) Single scattering albedo</a:t>
            </a:r>
            <a:endParaRPr/>
          </a:p>
          <a:p>
            <a:pPr indent="0" lvl="0" marL="0" rtl="0" algn="l">
              <a:spcBef>
                <a:spcPts val="0"/>
              </a:spcBef>
              <a:spcAft>
                <a:spcPts val="0"/>
              </a:spcAft>
              <a:buNone/>
            </a:pPr>
            <a:r>
              <a:t/>
            </a:r>
            <a:endParaRPr/>
          </a:p>
        </p:txBody>
      </p:sp>
      <p:sp>
        <p:nvSpPr>
          <p:cNvPr id="142" name="Google Shape;142;p23"/>
          <p:cNvSpPr txBox="1"/>
          <p:nvPr/>
        </p:nvSpPr>
        <p:spPr>
          <a:xfrm>
            <a:off x="62824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p>
        </p:txBody>
      </p:sp>
      <p:sp>
        <p:nvSpPr>
          <p:cNvPr id="143" name="Google Shape;143;p23"/>
          <p:cNvSpPr/>
          <p:nvPr/>
        </p:nvSpPr>
        <p:spPr>
          <a:xfrm>
            <a:off x="30709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4376625" y="2852295"/>
            <a:ext cx="346800" cy="4533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56913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3932650" y="2176436"/>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solidFill>
                  <a:schemeClr val="dk1"/>
                </a:solidFill>
              </a:rPr>
              <a:t>x</a:t>
            </a:r>
            <a:r>
              <a:rPr b="1" baseline="-25000" lang="en">
                <a:solidFill>
                  <a:schemeClr val="dk1"/>
                </a:solidFill>
              </a:rPr>
              <a:t>t </a:t>
            </a:r>
            <a:r>
              <a:rPr lang="en"/>
              <a:t>, s)</a:t>
            </a:r>
            <a:endParaRPr/>
          </a:p>
        </p:txBody>
      </p:sp>
      <p:sp>
        <p:nvSpPr>
          <p:cNvPr id="147" name="Google Shape;147;p23"/>
          <p:cNvSpPr txBox="1"/>
          <p:nvPr/>
        </p:nvSpPr>
        <p:spPr>
          <a:xfrm>
            <a:off x="396300" y="824550"/>
            <a:ext cx="8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Inverse Modeling:</a:t>
            </a:r>
            <a:r>
              <a:rPr lang="en"/>
              <a:t> </a:t>
            </a:r>
            <a:r>
              <a:rPr lang="en">
                <a:solidFill>
                  <a:srgbClr val="000000"/>
                </a:solidFill>
              </a:rPr>
              <a:t>Given observation (y</a:t>
            </a:r>
            <a:r>
              <a:rPr baseline="-25000" lang="en"/>
              <a:t>t</a:t>
            </a:r>
            <a:r>
              <a:rPr lang="en">
                <a:solidFill>
                  <a:srgbClr val="000000"/>
                </a:solidFill>
              </a:rPr>
              <a:t>)  and static characteristic (s</a:t>
            </a:r>
            <a:r>
              <a:rPr baseline="-25000" lang="en"/>
              <a:t>t</a:t>
            </a:r>
            <a:r>
              <a:rPr lang="en">
                <a:solidFill>
                  <a:srgbClr val="000000"/>
                </a:solidFill>
              </a:rPr>
              <a:t>) , determine the input drivers (x</a:t>
            </a:r>
            <a:r>
              <a:rPr baseline="-25000" lang="en"/>
              <a:t>t</a:t>
            </a:r>
            <a:r>
              <a:rPr lang="en">
                <a:solidFill>
                  <a:srgbClr val="000000"/>
                </a:solidFill>
              </a:rPr>
              <a:t>)</a:t>
            </a:r>
            <a:endParaRPr sz="1800">
              <a:solidFill>
                <a:srgbClr val="000000"/>
              </a:solidFill>
            </a:endParaRPr>
          </a:p>
        </p:txBody>
      </p:sp>
      <p:sp>
        <p:nvSpPr>
          <p:cNvPr id="148" name="Google Shape;148;p23"/>
          <p:cNvSpPr/>
          <p:nvPr/>
        </p:nvSpPr>
        <p:spPr>
          <a:xfrm flipH="1">
            <a:off x="1886650" y="1219913"/>
            <a:ext cx="5600100" cy="453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nvSpPr>
        <p:spPr>
          <a:xfrm>
            <a:off x="3816850" y="1246463"/>
            <a:ext cx="2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Inverse Modeling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